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9"/>
  </p:notesMasterIdLst>
  <p:sldIdLst>
    <p:sldId id="256" r:id="rId2"/>
    <p:sldId id="257" r:id="rId3"/>
    <p:sldId id="264" r:id="rId4"/>
    <p:sldId id="267" r:id="rId5"/>
    <p:sldId id="259" r:id="rId6"/>
    <p:sldId id="268" r:id="rId7"/>
    <p:sldId id="260" r:id="rId8"/>
    <p:sldId id="271" r:id="rId9"/>
    <p:sldId id="269" r:id="rId10"/>
    <p:sldId id="270" r:id="rId11"/>
    <p:sldId id="262" r:id="rId12"/>
    <p:sldId id="263" r:id="rId13"/>
    <p:sldId id="265" r:id="rId14"/>
    <p:sldId id="266" r:id="rId15"/>
    <p:sldId id="272" r:id="rId16"/>
    <p:sldId id="273"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125" autoAdjust="0"/>
  </p:normalViewPr>
  <p:slideViewPr>
    <p:cSldViewPr snapToGrid="0">
      <p:cViewPr varScale="1">
        <p:scale>
          <a:sx n="59" d="100"/>
          <a:sy n="59" d="100"/>
        </p:scale>
        <p:origin x="1176" y="60"/>
      </p:cViewPr>
      <p:guideLst/>
    </p:cSldViewPr>
  </p:slideViewPr>
  <p:notesTextViewPr>
    <p:cViewPr>
      <p:scale>
        <a:sx n="1" d="1"/>
        <a:sy n="1" d="1"/>
      </p:scale>
      <p:origin x="0" y="0"/>
    </p:cViewPr>
  </p:notesTextViewPr>
  <p:notesViewPr>
    <p:cSldViewPr snapToGrid="0">
      <p:cViewPr varScale="1">
        <p:scale>
          <a:sx n="59" d="100"/>
          <a:sy n="59" d="100"/>
        </p:scale>
        <p:origin x="279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9EA12-931B-477B-8418-4A0B577A7EC2}"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5751F-B2B3-44BB-9990-0B28CE0092A9}" type="slidenum">
              <a:rPr lang="en-US" smtClean="0"/>
              <a:t>‹#›</a:t>
            </a:fld>
            <a:endParaRPr lang="en-US"/>
          </a:p>
        </p:txBody>
      </p:sp>
    </p:spTree>
    <p:extLst>
      <p:ext uri="{BB962C8B-B14F-4D97-AF65-F5344CB8AC3E}">
        <p14:creationId xmlns:p14="http://schemas.microsoft.com/office/powerpoint/2010/main" val="3520674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1972 also introduced the Clean Water Act</a:t>
            </a:r>
          </a:p>
          <a:p>
            <a:r>
              <a:rPr lang="en-US" dirty="0"/>
              <a:t>Three federal entities: USFWS, NOAA, and MMC</a:t>
            </a:r>
          </a:p>
        </p:txBody>
      </p:sp>
      <p:sp>
        <p:nvSpPr>
          <p:cNvPr id="4" name="Slide Number Placeholder 3"/>
          <p:cNvSpPr>
            <a:spLocks noGrp="1"/>
          </p:cNvSpPr>
          <p:nvPr>
            <p:ph type="sldNum" sz="quarter" idx="5"/>
          </p:nvPr>
        </p:nvSpPr>
        <p:spPr/>
        <p:txBody>
          <a:bodyPr/>
          <a:lstStyle/>
          <a:p>
            <a:fld id="{F525751F-B2B3-44BB-9990-0B28CE0092A9}" type="slidenum">
              <a:rPr lang="en-US" smtClean="0"/>
              <a:t>2</a:t>
            </a:fld>
            <a:endParaRPr lang="en-US"/>
          </a:p>
        </p:txBody>
      </p:sp>
    </p:spTree>
    <p:extLst>
      <p:ext uri="{BB962C8B-B14F-4D97-AF65-F5344CB8AC3E}">
        <p14:creationId xmlns:p14="http://schemas.microsoft.com/office/powerpoint/2010/main" val="346579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Marine mammal species protection is divided between the U.S. Fish and Wildlife Service and the National Oceanic and Atmospheric Association.</a:t>
            </a:r>
          </a:p>
        </p:txBody>
      </p:sp>
      <p:sp>
        <p:nvSpPr>
          <p:cNvPr id="4" name="Slide Number Placeholder 3"/>
          <p:cNvSpPr>
            <a:spLocks noGrp="1"/>
          </p:cNvSpPr>
          <p:nvPr>
            <p:ph type="sldNum" sz="quarter" idx="5"/>
          </p:nvPr>
        </p:nvSpPr>
        <p:spPr/>
        <p:txBody>
          <a:bodyPr/>
          <a:lstStyle/>
          <a:p>
            <a:fld id="{F525751F-B2B3-44BB-9990-0B28CE0092A9}" type="slidenum">
              <a:rPr lang="en-US" smtClean="0"/>
              <a:t>4</a:t>
            </a:fld>
            <a:endParaRPr lang="en-US"/>
          </a:p>
        </p:txBody>
      </p:sp>
    </p:spTree>
    <p:extLst>
      <p:ext uri="{BB962C8B-B14F-4D97-AF65-F5344CB8AC3E}">
        <p14:creationId xmlns:p14="http://schemas.microsoft.com/office/powerpoint/2010/main" val="2674597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25751F-B2B3-44BB-9990-0B28CE0092A9}" type="slidenum">
              <a:rPr lang="en-US" smtClean="0"/>
              <a:t>8</a:t>
            </a:fld>
            <a:endParaRPr lang="en-US"/>
          </a:p>
        </p:txBody>
      </p:sp>
    </p:spTree>
    <p:extLst>
      <p:ext uri="{BB962C8B-B14F-4D97-AF65-F5344CB8AC3E}">
        <p14:creationId xmlns:p14="http://schemas.microsoft.com/office/powerpoint/2010/main" val="253358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Intentional take is rarely ever authorized, and if authorized is typically for subsistence use for small tribes</a:t>
            </a:r>
          </a:p>
        </p:txBody>
      </p:sp>
      <p:sp>
        <p:nvSpPr>
          <p:cNvPr id="4" name="Slide Number Placeholder 3"/>
          <p:cNvSpPr>
            <a:spLocks noGrp="1"/>
          </p:cNvSpPr>
          <p:nvPr>
            <p:ph type="sldNum" sz="quarter" idx="5"/>
          </p:nvPr>
        </p:nvSpPr>
        <p:spPr/>
        <p:txBody>
          <a:bodyPr/>
          <a:lstStyle/>
          <a:p>
            <a:fld id="{F525751F-B2B3-44BB-9990-0B28CE0092A9}" type="slidenum">
              <a:rPr lang="en-US" smtClean="0"/>
              <a:t>9</a:t>
            </a:fld>
            <a:endParaRPr lang="en-US"/>
          </a:p>
        </p:txBody>
      </p:sp>
    </p:spTree>
    <p:extLst>
      <p:ext uri="{BB962C8B-B14F-4D97-AF65-F5344CB8AC3E}">
        <p14:creationId xmlns:p14="http://schemas.microsoft.com/office/powerpoint/2010/main" val="149489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July 30, 2019, this incidental take authorization includes a notice of modified letter of authorization (LOA), notice of request for LOA modification, final rule, proposed rule, and notice of receipt of application for LOA in the federal register. Also available for public viewing are FONSI, marine mammal monitoring and mitigation plan, final environmental assessment, and public comments.</a:t>
            </a:r>
          </a:p>
        </p:txBody>
      </p:sp>
      <p:sp>
        <p:nvSpPr>
          <p:cNvPr id="4" name="Slide Number Placeholder 3"/>
          <p:cNvSpPr>
            <a:spLocks noGrp="1"/>
          </p:cNvSpPr>
          <p:nvPr>
            <p:ph type="sldNum" sz="quarter" idx="5"/>
          </p:nvPr>
        </p:nvSpPr>
        <p:spPr/>
        <p:txBody>
          <a:bodyPr/>
          <a:lstStyle/>
          <a:p>
            <a:fld id="{F525751F-B2B3-44BB-9990-0B28CE0092A9}" type="slidenum">
              <a:rPr lang="en-US" smtClean="0"/>
              <a:t>10</a:t>
            </a:fld>
            <a:endParaRPr lang="en-US"/>
          </a:p>
        </p:txBody>
      </p:sp>
    </p:spTree>
    <p:extLst>
      <p:ext uri="{BB962C8B-B14F-4D97-AF65-F5344CB8AC3E}">
        <p14:creationId xmlns:p14="http://schemas.microsoft.com/office/powerpoint/2010/main" val="1611744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page document signed in 2006 that outline parties, purposes, guiding principles, authorities, scope, operational structure, management plan, consultations, funding, other provisions, and signatories</a:t>
            </a:r>
          </a:p>
        </p:txBody>
      </p:sp>
      <p:sp>
        <p:nvSpPr>
          <p:cNvPr id="4" name="Slide Number Placeholder 3"/>
          <p:cNvSpPr>
            <a:spLocks noGrp="1"/>
          </p:cNvSpPr>
          <p:nvPr>
            <p:ph type="sldNum" sz="quarter" idx="5"/>
          </p:nvPr>
        </p:nvSpPr>
        <p:spPr/>
        <p:txBody>
          <a:bodyPr/>
          <a:lstStyle/>
          <a:p>
            <a:fld id="{F525751F-B2B3-44BB-9990-0B28CE0092A9}" type="slidenum">
              <a:rPr lang="en-US" smtClean="0"/>
              <a:t>14</a:t>
            </a:fld>
            <a:endParaRPr lang="en-US"/>
          </a:p>
        </p:txBody>
      </p:sp>
    </p:spTree>
    <p:extLst>
      <p:ext uri="{BB962C8B-B14F-4D97-AF65-F5344CB8AC3E}">
        <p14:creationId xmlns:p14="http://schemas.microsoft.com/office/powerpoint/2010/main" val="1755345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case involved a Californian woman pleading guilty to feeding whales in a marine sanctuary, although details on penalties is rather limited. Another source claimed a penalty of $20,000 for an intentional violation and $10,000 for an unintentional violation so the numbers must have changed over time.</a:t>
            </a:r>
          </a:p>
          <a:p>
            <a:endParaRPr lang="en-US" dirty="0"/>
          </a:p>
          <a:p>
            <a:r>
              <a:rPr lang="en-US" dirty="0"/>
              <a:t>In the dolphin case, the fine was initially $6,500 (with a 10% discount if paid in 30 days), but was argued in a civil case. It was determined in the hearing that the fisherman did not partake in lethal taking and the case was dropped, but it was estimated that it cost the fisherman as much as $35,000 for legal fees.</a:t>
            </a:r>
          </a:p>
        </p:txBody>
      </p:sp>
      <p:sp>
        <p:nvSpPr>
          <p:cNvPr id="4" name="Slide Number Placeholder 3"/>
          <p:cNvSpPr>
            <a:spLocks noGrp="1"/>
          </p:cNvSpPr>
          <p:nvPr>
            <p:ph type="sldNum" sz="quarter" idx="5"/>
          </p:nvPr>
        </p:nvSpPr>
        <p:spPr/>
        <p:txBody>
          <a:bodyPr/>
          <a:lstStyle/>
          <a:p>
            <a:fld id="{F525751F-B2B3-44BB-9990-0B28CE0092A9}" type="slidenum">
              <a:rPr lang="en-US" smtClean="0"/>
              <a:t>15</a:t>
            </a:fld>
            <a:endParaRPr lang="en-US"/>
          </a:p>
        </p:txBody>
      </p:sp>
    </p:spTree>
    <p:extLst>
      <p:ext uri="{BB962C8B-B14F-4D97-AF65-F5344CB8AC3E}">
        <p14:creationId xmlns:p14="http://schemas.microsoft.com/office/powerpoint/2010/main" val="3002496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4/20/2020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8357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62366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4/20/2020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50919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4/20/2020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3660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4/20/2020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7179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286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5702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8987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037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4/20/2020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9362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4/20/2020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43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ED291B17-9318-49DB-B28B-6E5994AE9581}" type="datetime1">
              <a:rPr lang="en-US" smtClean="0"/>
              <a:t>4/20/2020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5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8645259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 id="2147483663" r:id="rId7"/>
    <p:sldLayoutId id="2147483664" r:id="rId8"/>
    <p:sldLayoutId id="2147483665" r:id="rId9"/>
    <p:sldLayoutId id="2147483666" r:id="rId10"/>
    <p:sldLayoutId id="2147483668"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ws.gov/" TargetMode="External"/><Relationship Id="rId7" Type="http://schemas.openxmlformats.org/officeDocument/2006/relationships/hyperlink" Target="https://www.bluetoad.com/" TargetMode="External"/><Relationship Id="rId2" Type="http://schemas.openxmlformats.org/officeDocument/2006/relationships/hyperlink" Target="https://www.mmc.gov/w" TargetMode="External"/><Relationship Id="rId1" Type="http://schemas.openxmlformats.org/officeDocument/2006/relationships/slideLayout" Target="../slideLayouts/slideLayout2.xml"/><Relationship Id="rId6" Type="http://schemas.openxmlformats.org/officeDocument/2006/relationships/hyperlink" Target="http://www.ace.to/mmpa.html" TargetMode="External"/><Relationship Id="rId5" Type="http://schemas.openxmlformats.org/officeDocument/2006/relationships/hyperlink" Target="https://www.sealaskaheritage.org/node/361" TargetMode="External"/><Relationship Id="rId4" Type="http://schemas.openxmlformats.org/officeDocument/2006/relationships/hyperlink" Target="https://www.fisheries.noaa.gov/topic/marine-mammal-protec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mailto:mmc@mmc.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A8F3E7-B263-46CA-8547-0A9EF7CE010C}"/>
              </a:ext>
            </a:extLst>
          </p:cNvPr>
          <p:cNvPicPr>
            <a:picLocks noChangeAspect="1"/>
          </p:cNvPicPr>
          <p:nvPr/>
        </p:nvPicPr>
        <p:blipFill rotWithShape="1">
          <a:blip r:embed="rId2"/>
          <a:srcRect t="18394" b="55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97" y="1661699"/>
            <a:ext cx="3703320" cy="94997"/>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ECA7E90F-7383-4A8D-B3B2-977D30D27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97" y="1661699"/>
            <a:ext cx="3703320" cy="94997"/>
          </a:xfrm>
          <a:prstGeom prst="rect">
            <a:avLst/>
          </a:prstGeom>
          <a:solidFill>
            <a:srgbClr val="C629E7">
              <a:alpha val="40000"/>
            </a:srgb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3" y="1812471"/>
            <a:ext cx="3702134" cy="3383831"/>
          </a:xfrm>
          <a:prstGeom prst="rect">
            <a:avLst/>
          </a:prstGeom>
          <a:solidFill>
            <a:schemeClr val="tx1">
              <a:alpha val="50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53E7C7A-D853-434A-AA24-D8C247D80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3" y="1812471"/>
            <a:ext cx="3702134" cy="3383831"/>
          </a:xfrm>
          <a:prstGeom prst="rect">
            <a:avLst/>
          </a:prstGeom>
          <a:solidFill>
            <a:srgbClr val="C629E7">
              <a:alpha val="40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24F7A26-9DD9-4B3F-865F-468C0B18AD3C}"/>
              </a:ext>
            </a:extLst>
          </p:cNvPr>
          <p:cNvSpPr>
            <a:spLocks noGrp="1"/>
          </p:cNvSpPr>
          <p:nvPr>
            <p:ph type="ctrTitle"/>
          </p:nvPr>
        </p:nvSpPr>
        <p:spPr>
          <a:xfrm>
            <a:off x="7889065" y="2324906"/>
            <a:ext cx="3403426" cy="1588698"/>
          </a:xfrm>
        </p:spPr>
        <p:txBody>
          <a:bodyPr>
            <a:normAutofit fontScale="90000"/>
          </a:bodyPr>
          <a:lstStyle/>
          <a:p>
            <a:r>
              <a:rPr lang="en-US" dirty="0">
                <a:solidFill>
                  <a:schemeClr val="bg1"/>
                </a:solidFill>
              </a:rPr>
              <a:t>Marine mammal protection act</a:t>
            </a:r>
          </a:p>
        </p:txBody>
      </p:sp>
      <p:sp>
        <p:nvSpPr>
          <p:cNvPr id="3" name="Subtitle 2">
            <a:extLst>
              <a:ext uri="{FF2B5EF4-FFF2-40B4-BE49-F238E27FC236}">
                <a16:creationId xmlns:a16="http://schemas.microsoft.com/office/drawing/2014/main" id="{9072160E-781A-4D80-8333-E5C0C7C52146}"/>
              </a:ext>
            </a:extLst>
          </p:cNvPr>
          <p:cNvSpPr>
            <a:spLocks noGrp="1"/>
          </p:cNvSpPr>
          <p:nvPr>
            <p:ph type="subTitle" idx="1"/>
          </p:nvPr>
        </p:nvSpPr>
        <p:spPr>
          <a:xfrm>
            <a:off x="7889065" y="3945249"/>
            <a:ext cx="3403426" cy="738820"/>
          </a:xfrm>
        </p:spPr>
        <p:txBody>
          <a:bodyPr>
            <a:normAutofit/>
          </a:bodyPr>
          <a:lstStyle/>
          <a:p>
            <a:r>
              <a:rPr lang="en-US" dirty="0">
                <a:solidFill>
                  <a:schemeClr val="bg1"/>
                </a:solidFill>
              </a:rPr>
              <a:t>By Harrison Hee</a:t>
            </a:r>
          </a:p>
          <a:p>
            <a:r>
              <a:rPr lang="en-US" dirty="0">
                <a:solidFill>
                  <a:schemeClr val="bg1"/>
                </a:solidFill>
              </a:rPr>
              <a:t>4/22/20</a:t>
            </a:r>
          </a:p>
        </p:txBody>
      </p:sp>
    </p:spTree>
    <p:extLst>
      <p:ext uri="{BB962C8B-B14F-4D97-AF65-F5344CB8AC3E}">
        <p14:creationId xmlns:p14="http://schemas.microsoft.com/office/powerpoint/2010/main" val="2423600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F7933A-07F8-493B-87FC-CF0F1FE4CE4C}"/>
              </a:ext>
            </a:extLst>
          </p:cNvPr>
          <p:cNvSpPr>
            <a:spLocks noGrp="1"/>
          </p:cNvSpPr>
          <p:nvPr>
            <p:ph type="title"/>
          </p:nvPr>
        </p:nvSpPr>
        <p:spPr>
          <a:xfrm>
            <a:off x="581193" y="702156"/>
            <a:ext cx="6309003" cy="1013800"/>
          </a:xfrm>
        </p:spPr>
        <p:txBody>
          <a:bodyPr>
            <a:normAutofit/>
          </a:bodyPr>
          <a:lstStyle/>
          <a:p>
            <a:r>
              <a:rPr lang="en-US" sz="1500" dirty="0">
                <a:solidFill>
                  <a:schemeClr val="tx2"/>
                </a:solidFill>
              </a:rPr>
              <a:t>Example: </a:t>
            </a:r>
            <a:br>
              <a:rPr lang="en-US" sz="1500" dirty="0">
                <a:solidFill>
                  <a:schemeClr val="tx2"/>
                </a:solidFill>
              </a:rPr>
            </a:br>
            <a:br>
              <a:rPr lang="en-US" sz="1500" dirty="0">
                <a:solidFill>
                  <a:schemeClr val="tx2"/>
                </a:solidFill>
              </a:rPr>
            </a:br>
            <a:r>
              <a:rPr lang="en-US" sz="1500" dirty="0" err="1">
                <a:solidFill>
                  <a:schemeClr val="tx2"/>
                </a:solidFill>
              </a:rPr>
              <a:t>hilcorp</a:t>
            </a:r>
            <a:r>
              <a:rPr lang="en-US" sz="1500" dirty="0">
                <a:solidFill>
                  <a:schemeClr val="tx2"/>
                </a:solidFill>
              </a:rPr>
              <a:t> Alaska LLC Oil and gas activities in cook inlet, Alaska</a:t>
            </a:r>
          </a:p>
        </p:txBody>
      </p:sp>
      <p:sp>
        <p:nvSpPr>
          <p:cNvPr id="75" name="Rectangle 74">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102" name="Content Placeholder 4101">
            <a:extLst>
              <a:ext uri="{FF2B5EF4-FFF2-40B4-BE49-F238E27FC236}">
                <a16:creationId xmlns:a16="http://schemas.microsoft.com/office/drawing/2014/main" id="{A8AB6D37-DC24-4627-9D3B-C99171955AA7}"/>
              </a:ext>
            </a:extLst>
          </p:cNvPr>
          <p:cNvSpPr>
            <a:spLocks noGrp="1"/>
          </p:cNvSpPr>
          <p:nvPr>
            <p:ph idx="1"/>
          </p:nvPr>
        </p:nvSpPr>
        <p:spPr>
          <a:xfrm>
            <a:off x="581194" y="1515832"/>
            <a:ext cx="6309003" cy="5141661"/>
          </a:xfrm>
        </p:spPr>
        <p:txBody>
          <a:bodyPr>
            <a:normAutofit/>
          </a:bodyPr>
          <a:lstStyle/>
          <a:p>
            <a:r>
              <a:rPr lang="en-US" dirty="0">
                <a:solidFill>
                  <a:schemeClr val="tx2"/>
                </a:solidFill>
              </a:rPr>
              <a:t>Affects:</a:t>
            </a:r>
          </a:p>
          <a:p>
            <a:pPr marL="342900" indent="-342900">
              <a:buFont typeface="+mj-lt"/>
              <a:buAutoNum type="arabicPeriod"/>
            </a:pPr>
            <a:r>
              <a:rPr lang="en-US" dirty="0">
                <a:solidFill>
                  <a:schemeClr val="tx2"/>
                </a:solidFill>
              </a:rPr>
              <a:t>Beluga whale</a:t>
            </a:r>
          </a:p>
          <a:p>
            <a:pPr marL="342900" indent="-342900">
              <a:buFont typeface="+mj-lt"/>
              <a:buAutoNum type="arabicPeriod"/>
            </a:pPr>
            <a:r>
              <a:rPr lang="en-US" dirty="0">
                <a:solidFill>
                  <a:schemeClr val="tx2"/>
                </a:solidFill>
              </a:rPr>
              <a:t>Dall’s porpoise</a:t>
            </a:r>
          </a:p>
          <a:p>
            <a:pPr marL="342900" indent="-342900">
              <a:buFont typeface="+mj-lt"/>
              <a:buAutoNum type="arabicPeriod"/>
            </a:pPr>
            <a:r>
              <a:rPr lang="en-US" dirty="0">
                <a:solidFill>
                  <a:schemeClr val="tx2"/>
                </a:solidFill>
              </a:rPr>
              <a:t>Gray whale</a:t>
            </a:r>
          </a:p>
          <a:p>
            <a:pPr marL="342900" indent="-342900">
              <a:buFont typeface="+mj-lt"/>
              <a:buAutoNum type="arabicPeriod"/>
            </a:pPr>
            <a:r>
              <a:rPr lang="en-US" dirty="0">
                <a:solidFill>
                  <a:schemeClr val="tx2"/>
                </a:solidFill>
              </a:rPr>
              <a:t>Harbor porpoise</a:t>
            </a:r>
          </a:p>
          <a:p>
            <a:pPr marL="342900" indent="-342900">
              <a:buFont typeface="+mj-lt"/>
              <a:buAutoNum type="arabicPeriod"/>
            </a:pPr>
            <a:r>
              <a:rPr lang="en-US" dirty="0">
                <a:solidFill>
                  <a:schemeClr val="tx2"/>
                </a:solidFill>
              </a:rPr>
              <a:t>Harbor seal</a:t>
            </a:r>
          </a:p>
          <a:p>
            <a:pPr marL="342900" indent="-342900">
              <a:buFont typeface="+mj-lt"/>
              <a:buAutoNum type="arabicPeriod"/>
            </a:pPr>
            <a:r>
              <a:rPr lang="en-US" dirty="0">
                <a:solidFill>
                  <a:schemeClr val="tx2"/>
                </a:solidFill>
              </a:rPr>
              <a:t>Humpback whale</a:t>
            </a:r>
          </a:p>
          <a:p>
            <a:pPr marL="342900" indent="-342900">
              <a:buFont typeface="+mj-lt"/>
              <a:buAutoNum type="arabicPeriod"/>
            </a:pPr>
            <a:r>
              <a:rPr lang="en-US" dirty="0">
                <a:solidFill>
                  <a:schemeClr val="tx2"/>
                </a:solidFill>
              </a:rPr>
              <a:t>Killer whale</a:t>
            </a:r>
          </a:p>
          <a:p>
            <a:pPr marL="342900" indent="-342900">
              <a:buFont typeface="+mj-lt"/>
              <a:buAutoNum type="arabicPeriod"/>
            </a:pPr>
            <a:r>
              <a:rPr lang="en-US" dirty="0">
                <a:solidFill>
                  <a:schemeClr val="tx2"/>
                </a:solidFill>
              </a:rPr>
              <a:t>Minke whale</a:t>
            </a:r>
          </a:p>
          <a:p>
            <a:pPr marL="342900" indent="-342900">
              <a:buFont typeface="+mj-lt"/>
              <a:buAutoNum type="arabicPeriod"/>
            </a:pPr>
            <a:r>
              <a:rPr lang="en-US" dirty="0">
                <a:solidFill>
                  <a:schemeClr val="tx2"/>
                </a:solidFill>
              </a:rPr>
              <a:t>Stellar sea lion</a:t>
            </a:r>
          </a:p>
        </p:txBody>
      </p:sp>
      <p:pic>
        <p:nvPicPr>
          <p:cNvPr id="4098" name="Picture 2" descr="Project area map includes most of Cook Inlet">
            <a:extLst>
              <a:ext uri="{FF2B5EF4-FFF2-40B4-BE49-F238E27FC236}">
                <a16:creationId xmlns:a16="http://schemas.microsoft.com/office/drawing/2014/main" id="{DAF7B8AA-726D-4AEF-A3A5-F0A129831A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5" r="6362"/>
          <a:stretch/>
        </p:blipFill>
        <p:spPr bwMode="auto">
          <a:xfrm>
            <a:off x="7521283" y="10"/>
            <a:ext cx="467071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565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1BFDD-6FB9-442D-A7A1-2A332E295CD6}"/>
              </a:ext>
            </a:extLst>
          </p:cNvPr>
          <p:cNvSpPr>
            <a:spLocks noGrp="1"/>
          </p:cNvSpPr>
          <p:nvPr>
            <p:ph type="title"/>
          </p:nvPr>
        </p:nvSpPr>
        <p:spPr/>
        <p:txBody>
          <a:bodyPr/>
          <a:lstStyle/>
          <a:p>
            <a:r>
              <a:rPr lang="en-US" dirty="0"/>
              <a:t>Stock assessment Reports</a:t>
            </a:r>
          </a:p>
        </p:txBody>
      </p:sp>
      <p:sp>
        <p:nvSpPr>
          <p:cNvPr id="3" name="Content Placeholder 2">
            <a:extLst>
              <a:ext uri="{FF2B5EF4-FFF2-40B4-BE49-F238E27FC236}">
                <a16:creationId xmlns:a16="http://schemas.microsoft.com/office/drawing/2014/main" id="{8C9C12D3-BDFF-4FCD-9002-9BB2DE44104B}"/>
              </a:ext>
            </a:extLst>
          </p:cNvPr>
          <p:cNvSpPr>
            <a:spLocks noGrp="1"/>
          </p:cNvSpPr>
          <p:nvPr>
            <p:ph idx="1"/>
          </p:nvPr>
        </p:nvSpPr>
        <p:spPr/>
        <p:txBody>
          <a:bodyPr/>
          <a:lstStyle/>
          <a:p>
            <a:r>
              <a:rPr lang="en-US" dirty="0"/>
              <a:t>16 U.S.C. 1386</a:t>
            </a:r>
          </a:p>
          <a:p>
            <a:r>
              <a:rPr lang="en-US" dirty="0"/>
              <a:t>Sec. 117. (a) IN GENERAL. — Not later than August 1, 1994, the Secretary shall, in consultation with the appropriate regional scientific review group established under subsection (d), prepare a draft stock assessment for each marine mammal stock which occurs in waters under the jurisdiction of the United States.</a:t>
            </a:r>
          </a:p>
          <a:p>
            <a:r>
              <a:rPr lang="en-US" dirty="0"/>
              <a:t>An amendment added in 1994 that requires the U.S. Fish and Wildlife Service to periodically report on the status of marine mammal stocks in U.S. waters</a:t>
            </a:r>
          </a:p>
          <a:p>
            <a:r>
              <a:rPr lang="en-US" dirty="0"/>
              <a:t>Each stock assessment report requires a description of the stock’s geographic range, a minimum population estimate, current population trends, current and maximum net productivity rates, </a:t>
            </a:r>
          </a:p>
        </p:txBody>
      </p:sp>
    </p:spTree>
    <p:extLst>
      <p:ext uri="{BB962C8B-B14F-4D97-AF65-F5344CB8AC3E}">
        <p14:creationId xmlns:p14="http://schemas.microsoft.com/office/powerpoint/2010/main" val="1514291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1C31B1-95D2-44F0-9C2E-C6DC4CDF7ED5}"/>
              </a:ext>
            </a:extLst>
          </p:cNvPr>
          <p:cNvSpPr>
            <a:spLocks noGrp="1"/>
          </p:cNvSpPr>
          <p:nvPr>
            <p:ph type="title"/>
          </p:nvPr>
        </p:nvSpPr>
        <p:spPr>
          <a:xfrm>
            <a:off x="581193" y="702156"/>
            <a:ext cx="6540462" cy="1013800"/>
          </a:xfrm>
        </p:spPr>
        <p:txBody>
          <a:bodyPr>
            <a:normAutofit/>
          </a:bodyPr>
          <a:lstStyle/>
          <a:p>
            <a:r>
              <a:rPr lang="en-US">
                <a:solidFill>
                  <a:schemeClr val="tx2"/>
                </a:solidFill>
              </a:rPr>
              <a:t>Example: Pacific Walrus – Alaska Stock (April 2014)</a:t>
            </a:r>
          </a:p>
        </p:txBody>
      </p:sp>
      <p:sp>
        <p:nvSpPr>
          <p:cNvPr id="73" name="Rectangle 72">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ED6987B-C80A-4B55-A6AC-FB2A36F5B798}"/>
              </a:ext>
            </a:extLst>
          </p:cNvPr>
          <p:cNvSpPr>
            <a:spLocks noGrp="1"/>
          </p:cNvSpPr>
          <p:nvPr>
            <p:ph idx="1"/>
          </p:nvPr>
        </p:nvSpPr>
        <p:spPr>
          <a:xfrm>
            <a:off x="581194" y="1896533"/>
            <a:ext cx="6309003" cy="3962266"/>
          </a:xfrm>
        </p:spPr>
        <p:txBody>
          <a:bodyPr>
            <a:normAutofit/>
          </a:bodyPr>
          <a:lstStyle/>
          <a:p>
            <a:r>
              <a:rPr lang="en-US">
                <a:solidFill>
                  <a:schemeClr val="tx2"/>
                </a:solidFill>
              </a:rPr>
              <a:t>Range: Continental shelf waters of the Bering and Chukchi Seas</a:t>
            </a:r>
          </a:p>
          <a:p>
            <a:r>
              <a:rPr lang="en-US">
                <a:solidFill>
                  <a:schemeClr val="tx2"/>
                </a:solidFill>
              </a:rPr>
              <a:t>Minimum Population Size: 129,000</a:t>
            </a:r>
          </a:p>
          <a:p>
            <a:r>
              <a:rPr lang="en-US">
                <a:solidFill>
                  <a:schemeClr val="tx2"/>
                </a:solidFill>
              </a:rPr>
              <a:t>Current Population Trend: Not precise as data is biased low, but it is currently below carrying capacity</a:t>
            </a:r>
          </a:p>
          <a:p>
            <a:endParaRPr lang="en-US">
              <a:solidFill>
                <a:schemeClr val="tx2"/>
              </a:solidFill>
            </a:endParaRPr>
          </a:p>
        </p:txBody>
      </p:sp>
      <p:pic>
        <p:nvPicPr>
          <p:cNvPr id="1026" name="Picture 2" descr="Pacific Walrus - Marine Mammal Commission">
            <a:extLst>
              <a:ext uri="{FF2B5EF4-FFF2-40B4-BE49-F238E27FC236}">
                <a16:creationId xmlns:a16="http://schemas.microsoft.com/office/drawing/2014/main" id="{6A0DB41D-5930-4541-91F6-91392173645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24381" y="659654"/>
            <a:ext cx="2727069" cy="27270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social media post&#10;&#10;Description automatically generated">
            <a:extLst>
              <a:ext uri="{FF2B5EF4-FFF2-40B4-BE49-F238E27FC236}">
                <a16:creationId xmlns:a16="http://schemas.microsoft.com/office/drawing/2014/main" id="{8B65C8F8-E8AA-4F79-A78B-E0666A2BB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542" y="3589867"/>
            <a:ext cx="3485072" cy="2727069"/>
          </a:xfrm>
          <a:prstGeom prst="rect">
            <a:avLst/>
          </a:prstGeom>
        </p:spPr>
      </p:pic>
    </p:spTree>
    <p:extLst>
      <p:ext uri="{BB962C8B-B14F-4D97-AF65-F5344CB8AC3E}">
        <p14:creationId xmlns:p14="http://schemas.microsoft.com/office/powerpoint/2010/main" val="103517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145D4-0D7B-48F6-837D-B37C215E6EA9}"/>
              </a:ext>
            </a:extLst>
          </p:cNvPr>
          <p:cNvSpPr>
            <a:spLocks noGrp="1"/>
          </p:cNvSpPr>
          <p:nvPr>
            <p:ph type="title"/>
          </p:nvPr>
        </p:nvSpPr>
        <p:spPr/>
        <p:txBody>
          <a:bodyPr/>
          <a:lstStyle/>
          <a:p>
            <a:r>
              <a:rPr lang="en-US" dirty="0"/>
              <a:t>Alaskan Natives</a:t>
            </a:r>
          </a:p>
        </p:txBody>
      </p:sp>
      <p:sp>
        <p:nvSpPr>
          <p:cNvPr id="3" name="Content Placeholder 2">
            <a:extLst>
              <a:ext uri="{FF2B5EF4-FFF2-40B4-BE49-F238E27FC236}">
                <a16:creationId xmlns:a16="http://schemas.microsoft.com/office/drawing/2014/main" id="{344F76C6-4EAB-4539-8C1D-31B5C8181169}"/>
              </a:ext>
            </a:extLst>
          </p:cNvPr>
          <p:cNvSpPr>
            <a:spLocks noGrp="1"/>
          </p:cNvSpPr>
          <p:nvPr>
            <p:ph idx="1"/>
          </p:nvPr>
        </p:nvSpPr>
        <p:spPr/>
        <p:txBody>
          <a:bodyPr/>
          <a:lstStyle/>
          <a:p>
            <a:r>
              <a:rPr lang="en-US" dirty="0"/>
              <a:t>Sec. 119. (a) IN GENERAL. — The Secretary may enter into cooperative agreements with Alaska Native organizations to conserve marine mammals and provide co-management of subsistence use by Alaska Natives.</a:t>
            </a:r>
          </a:p>
          <a:p>
            <a:r>
              <a:rPr lang="en-US" dirty="0"/>
              <a:t>Agreements include developing marine mammal on-management structures and processes with Federal and State agencies, monitoring the harvest of marine mammals for subsistence use, participating in marine mammal research, and collecting and analyzing data on marine mammal populations</a:t>
            </a:r>
          </a:p>
        </p:txBody>
      </p:sp>
    </p:spTree>
    <p:extLst>
      <p:ext uri="{BB962C8B-B14F-4D97-AF65-F5344CB8AC3E}">
        <p14:creationId xmlns:p14="http://schemas.microsoft.com/office/powerpoint/2010/main" val="4226656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2AD936F5-D47C-418E-957B-E67FE0AB7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383D63D-AFF6-450E-9563-88C596AE6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1E16AD71-390C-4868-A5FB-5EB087437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831BE33D-0E67-4BB0-8A1B-581C9F3C4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FC428F49-D716-4BA1-9E15-BCC588E96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5" y="619432"/>
            <a:ext cx="3697570" cy="5771133"/>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A72C7E-E63E-43CF-B14C-037E12CD344D}"/>
              </a:ext>
            </a:extLst>
          </p:cNvPr>
          <p:cNvSpPr>
            <a:spLocks noGrp="1"/>
          </p:cNvSpPr>
          <p:nvPr>
            <p:ph type="title"/>
          </p:nvPr>
        </p:nvSpPr>
        <p:spPr>
          <a:xfrm>
            <a:off x="581192" y="702155"/>
            <a:ext cx="3433547" cy="1366281"/>
          </a:xfrm>
        </p:spPr>
        <p:txBody>
          <a:bodyPr>
            <a:normAutofit/>
          </a:bodyPr>
          <a:lstStyle/>
          <a:p>
            <a:r>
              <a:rPr lang="en-US">
                <a:solidFill>
                  <a:srgbClr val="FFFFFF"/>
                </a:solidFill>
              </a:rPr>
              <a:t>Example: Ice seal committee agreement</a:t>
            </a:r>
          </a:p>
        </p:txBody>
      </p:sp>
      <p:sp>
        <p:nvSpPr>
          <p:cNvPr id="3" name="Content Placeholder 2">
            <a:extLst>
              <a:ext uri="{FF2B5EF4-FFF2-40B4-BE49-F238E27FC236}">
                <a16:creationId xmlns:a16="http://schemas.microsoft.com/office/drawing/2014/main" id="{6F87BE1F-579F-412B-B8F6-60D86CA55F44}"/>
              </a:ext>
            </a:extLst>
          </p:cNvPr>
          <p:cNvSpPr>
            <a:spLocks noGrp="1"/>
          </p:cNvSpPr>
          <p:nvPr>
            <p:ph idx="1"/>
          </p:nvPr>
        </p:nvSpPr>
        <p:spPr>
          <a:xfrm>
            <a:off x="661361" y="2335388"/>
            <a:ext cx="3221427" cy="3523411"/>
          </a:xfrm>
        </p:spPr>
        <p:txBody>
          <a:bodyPr>
            <a:normAutofit/>
          </a:bodyPr>
          <a:lstStyle/>
          <a:p>
            <a:r>
              <a:rPr lang="en-US" sz="1600">
                <a:solidFill>
                  <a:srgbClr val="FFFFFF"/>
                </a:solidFill>
              </a:rPr>
              <a:t>Parties – Ice Seal Committee and National Marine Fisheries Service</a:t>
            </a:r>
          </a:p>
          <a:p>
            <a:r>
              <a:rPr lang="en-US" sz="1600">
                <a:solidFill>
                  <a:srgbClr val="FFFFFF"/>
                </a:solidFill>
              </a:rPr>
              <a:t>Purposes – Set forth a structure for the conservation and management of ice seals in Alaska</a:t>
            </a:r>
          </a:p>
          <a:p>
            <a:r>
              <a:rPr lang="en-US" sz="1600">
                <a:solidFill>
                  <a:srgbClr val="FFFFFF"/>
                </a:solidFill>
              </a:rPr>
              <a:t>Scope – Covers the ringed seal, bearded seal, ribbon seal, and spotted seal</a:t>
            </a:r>
          </a:p>
          <a:p>
            <a:endParaRPr lang="en-US" sz="1600">
              <a:solidFill>
                <a:srgbClr val="FFFFFF"/>
              </a:solidFill>
            </a:endParaRPr>
          </a:p>
        </p:txBody>
      </p:sp>
      <p:pic>
        <p:nvPicPr>
          <p:cNvPr id="2054" name="Picture 6" descr="Riverview Science / Ribbon seal-Kaitlyn T">
            <a:extLst>
              <a:ext uri="{FF2B5EF4-FFF2-40B4-BE49-F238E27FC236}">
                <a16:creationId xmlns:a16="http://schemas.microsoft.com/office/drawing/2014/main" id="{F5CB79A2-F7C7-46F4-ACFE-CBA970840D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53" r="2" b="2"/>
          <a:stretch/>
        </p:blipFill>
        <p:spPr bwMode="auto">
          <a:xfrm>
            <a:off x="4241827" y="619432"/>
            <a:ext cx="3703320" cy="28471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arded Seal | Facts, pictures &amp; more about Bearded Seal">
            <a:extLst>
              <a:ext uri="{FF2B5EF4-FFF2-40B4-BE49-F238E27FC236}">
                <a16:creationId xmlns:a16="http://schemas.microsoft.com/office/drawing/2014/main" id="{82E83D60-545A-4C39-8612-3EDE0195B2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52" r="8238" b="4"/>
          <a:stretch/>
        </p:blipFill>
        <p:spPr bwMode="auto">
          <a:xfrm>
            <a:off x="8042503" y="619432"/>
            <a:ext cx="3702973" cy="284716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potted Seal | NOAA Fisheries">
            <a:extLst>
              <a:ext uri="{FF2B5EF4-FFF2-40B4-BE49-F238E27FC236}">
                <a16:creationId xmlns:a16="http://schemas.microsoft.com/office/drawing/2014/main" id="{272CC083-87E7-4D84-8702-E139E4F195F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74" r="6635" b="-4"/>
          <a:stretch/>
        </p:blipFill>
        <p:spPr bwMode="auto">
          <a:xfrm>
            <a:off x="4241821" y="3562350"/>
            <a:ext cx="3703320" cy="28254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inged Seal - Animals At Risk from Climate Change">
            <a:extLst>
              <a:ext uri="{FF2B5EF4-FFF2-40B4-BE49-F238E27FC236}">
                <a16:creationId xmlns:a16="http://schemas.microsoft.com/office/drawing/2014/main" id="{89FA7FEB-B5B1-4161-8FBB-C2B63D41FE5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310" r="12713" b="1"/>
          <a:stretch/>
        </p:blipFill>
        <p:spPr bwMode="auto">
          <a:xfrm>
            <a:off x="8037116" y="3562351"/>
            <a:ext cx="3702973" cy="282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88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02F4-CD81-45BD-A39F-4655F0BC4A2F}"/>
              </a:ext>
            </a:extLst>
          </p:cNvPr>
          <p:cNvSpPr>
            <a:spLocks noGrp="1"/>
          </p:cNvSpPr>
          <p:nvPr>
            <p:ph type="title"/>
          </p:nvPr>
        </p:nvSpPr>
        <p:spPr/>
        <p:txBody>
          <a:bodyPr/>
          <a:lstStyle/>
          <a:p>
            <a:r>
              <a:rPr lang="en-US" dirty="0"/>
              <a:t>Penalties</a:t>
            </a:r>
          </a:p>
        </p:txBody>
      </p:sp>
      <p:sp>
        <p:nvSpPr>
          <p:cNvPr id="3" name="Content Placeholder 2">
            <a:extLst>
              <a:ext uri="{FF2B5EF4-FFF2-40B4-BE49-F238E27FC236}">
                <a16:creationId xmlns:a16="http://schemas.microsoft.com/office/drawing/2014/main" id="{BBDD16CB-C368-4AC5-9178-BE7AD8BA50D1}"/>
              </a:ext>
            </a:extLst>
          </p:cNvPr>
          <p:cNvSpPr>
            <a:spLocks noGrp="1"/>
          </p:cNvSpPr>
          <p:nvPr>
            <p:ph idx="1"/>
          </p:nvPr>
        </p:nvSpPr>
        <p:spPr/>
        <p:txBody>
          <a:bodyPr/>
          <a:lstStyle/>
          <a:p>
            <a:r>
              <a:rPr lang="en-US" dirty="0"/>
              <a:t>Violations for hunting and killing may result in fines up to $100,00 and a year of imprisonment for individuals and up to $200,000 for organizations</a:t>
            </a:r>
          </a:p>
          <a:p>
            <a:r>
              <a:rPr lang="en-US" dirty="0"/>
              <a:t>Harassment violations include civil penalties of up to $11,000 and a year of imprisonment and penalties for vessels of up to $25,000</a:t>
            </a:r>
          </a:p>
          <a:p>
            <a:r>
              <a:rPr lang="en-US" dirty="0"/>
              <a:t>For one case, a Panama City boat rental company was fined $4,500 for simply feeding dolphins</a:t>
            </a:r>
          </a:p>
          <a:p>
            <a:r>
              <a:rPr lang="en-US" dirty="0"/>
              <a:t>In another case, a fisherman found a dead dolphin in his </a:t>
            </a:r>
            <a:r>
              <a:rPr lang="en-US" dirty="0" err="1"/>
              <a:t>gil</a:t>
            </a:r>
            <a:r>
              <a:rPr lang="en-US" dirty="0"/>
              <a:t> net and simply discarded the body back into the ocean where it was reported by a passerby and found by the NOAA and DNR</a:t>
            </a:r>
          </a:p>
        </p:txBody>
      </p:sp>
    </p:spTree>
    <p:extLst>
      <p:ext uri="{BB962C8B-B14F-4D97-AF65-F5344CB8AC3E}">
        <p14:creationId xmlns:p14="http://schemas.microsoft.com/office/powerpoint/2010/main" val="1826253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5BC9C-7186-40E8-B834-51E3F388A09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44CB7CE-E1AE-4C2E-82AD-3EFC13BA35FC}"/>
              </a:ext>
            </a:extLst>
          </p:cNvPr>
          <p:cNvSpPr>
            <a:spLocks noGrp="1"/>
          </p:cNvSpPr>
          <p:nvPr>
            <p:ph idx="1"/>
          </p:nvPr>
        </p:nvSpPr>
        <p:spPr>
          <a:xfrm>
            <a:off x="492233" y="2807467"/>
            <a:ext cx="11207534" cy="4084474"/>
          </a:xfrm>
        </p:spPr>
        <p:txBody>
          <a:bodyPr/>
          <a:lstStyle/>
          <a:p>
            <a:r>
              <a:rPr lang="en-US" dirty="0"/>
              <a:t>MMPA protections marine mammals from take</a:t>
            </a:r>
          </a:p>
          <a:p>
            <a:r>
              <a:rPr lang="en-US" dirty="0"/>
              <a:t>Drafted due to concerns of constantly depleting populations of marine mammals in fragile ecosystems</a:t>
            </a:r>
          </a:p>
          <a:p>
            <a:r>
              <a:rPr lang="en-US" dirty="0"/>
              <a:t>Take is the act of killing, hunting, capture, and/or harassment of any marine mammal; or, the attempt at such</a:t>
            </a:r>
          </a:p>
          <a:p>
            <a:r>
              <a:rPr lang="en-US" dirty="0"/>
              <a:t> Nine different types of marine mammals protected, some already covered under the ESA</a:t>
            </a:r>
          </a:p>
          <a:p>
            <a:r>
              <a:rPr lang="en-US" dirty="0"/>
              <a:t>Take permits authorized for specific intentional exceptions, including subsistence use for Native Alaskans</a:t>
            </a:r>
          </a:p>
          <a:p>
            <a:r>
              <a:rPr lang="en-US" dirty="0"/>
              <a:t>Native Alaskans allowed to take under the MMPA is constantly decreasing over time</a:t>
            </a:r>
          </a:p>
          <a:p>
            <a:r>
              <a:rPr lang="en-US" dirty="0"/>
              <a:t>Incidental take authorization commonly given for unintentional, but not unexpected, minor take</a:t>
            </a:r>
          </a:p>
          <a:p>
            <a:r>
              <a:rPr lang="en-US" dirty="0"/>
              <a:t>Stock assessments periodically written to update status of species protected by the MMPA</a:t>
            </a:r>
          </a:p>
          <a:p>
            <a:endParaRPr lang="en-US" dirty="0"/>
          </a:p>
          <a:p>
            <a:endParaRPr lang="en-US" dirty="0"/>
          </a:p>
          <a:p>
            <a:endParaRPr lang="en-US" dirty="0"/>
          </a:p>
        </p:txBody>
      </p:sp>
    </p:spTree>
    <p:extLst>
      <p:ext uri="{BB962C8B-B14F-4D97-AF65-F5344CB8AC3E}">
        <p14:creationId xmlns:p14="http://schemas.microsoft.com/office/powerpoint/2010/main" val="718810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F2E6E-35C3-438B-8C82-2CC7192F6402}"/>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1D8162C2-807C-4DAD-B20D-5757DEC97D48}"/>
              </a:ext>
            </a:extLst>
          </p:cNvPr>
          <p:cNvSpPr>
            <a:spLocks noGrp="1"/>
          </p:cNvSpPr>
          <p:nvPr>
            <p:ph idx="1"/>
          </p:nvPr>
        </p:nvSpPr>
        <p:spPr>
          <a:xfrm>
            <a:off x="581192" y="2340863"/>
            <a:ext cx="11029615" cy="4713079"/>
          </a:xfrm>
        </p:spPr>
        <p:txBody>
          <a:bodyPr>
            <a:normAutofit/>
          </a:bodyPr>
          <a:lstStyle/>
          <a:p>
            <a:r>
              <a:rPr lang="en-US" dirty="0">
                <a:hlinkClick r:id="rId2"/>
              </a:rPr>
              <a:t>https://www.mmc.gov/w</a:t>
            </a:r>
            <a:endParaRPr lang="en-US" dirty="0"/>
          </a:p>
          <a:p>
            <a:r>
              <a:rPr lang="en-US" dirty="0">
                <a:hlinkClick r:id="rId3"/>
              </a:rPr>
              <a:t>https://www.fws.gov/</a:t>
            </a:r>
            <a:endParaRPr lang="en-US" dirty="0"/>
          </a:p>
          <a:p>
            <a:r>
              <a:rPr lang="en-US" dirty="0">
                <a:hlinkClick r:id="rId4"/>
              </a:rPr>
              <a:t>https://www.fisheries.noaa.gov/topic/marine-mammal-protection</a:t>
            </a:r>
            <a:endParaRPr lang="en-US" dirty="0"/>
          </a:p>
          <a:p>
            <a:r>
              <a:rPr lang="en-US" dirty="0">
                <a:hlinkClick r:id="rId5"/>
              </a:rPr>
              <a:t>https://www.sealaskaheritage.org/node/361</a:t>
            </a:r>
            <a:endParaRPr lang="en-US" dirty="0"/>
          </a:p>
          <a:p>
            <a:r>
              <a:rPr lang="en-US" dirty="0">
                <a:hlinkClick r:id="rId6"/>
              </a:rPr>
              <a:t>http://www.ace.to/mmpa.html</a:t>
            </a:r>
            <a:endParaRPr lang="en-US" dirty="0"/>
          </a:p>
          <a:p>
            <a:r>
              <a:rPr lang="en-US" dirty="0">
                <a:hlinkClick r:id="rId7"/>
              </a:rPr>
              <a:t>https://www.bluetoad.com</a:t>
            </a:r>
            <a:endParaRPr lang="en-US" dirty="0"/>
          </a:p>
          <a:p>
            <a:endParaRPr lang="en-US" dirty="0"/>
          </a:p>
          <a:p>
            <a:pPr marL="0" indent="0">
              <a:buNone/>
            </a:pPr>
            <a:endParaRPr lang="en-US" dirty="0"/>
          </a:p>
        </p:txBody>
      </p:sp>
    </p:spTree>
    <p:extLst>
      <p:ext uri="{BB962C8B-B14F-4D97-AF65-F5344CB8AC3E}">
        <p14:creationId xmlns:p14="http://schemas.microsoft.com/office/powerpoint/2010/main" val="403428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4E5F1-8D25-468A-BD0C-001794E56F1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14C19DA-6BAA-40CF-B73F-6312683AE5C5}"/>
              </a:ext>
            </a:extLst>
          </p:cNvPr>
          <p:cNvSpPr>
            <a:spLocks noGrp="1"/>
          </p:cNvSpPr>
          <p:nvPr>
            <p:ph idx="1"/>
          </p:nvPr>
        </p:nvSpPr>
        <p:spPr/>
        <p:txBody>
          <a:bodyPr/>
          <a:lstStyle/>
          <a:p>
            <a:r>
              <a:rPr lang="en-US" dirty="0"/>
              <a:t>Written in 1972 due to concern over destruction of marine animal populations</a:t>
            </a:r>
          </a:p>
          <a:p>
            <a:r>
              <a:rPr lang="en-US" dirty="0"/>
              <a:t>First federal legislation that mandated an ecosystem-based approach to marine resource management</a:t>
            </a:r>
          </a:p>
          <a:p>
            <a:r>
              <a:rPr lang="en-US" dirty="0"/>
              <a:t>Implemented by U.S. Fish and Wildlife Service, National Oceanic and Atmospheric Administration Fisheries, and Marine Mammal Commission</a:t>
            </a:r>
          </a:p>
        </p:txBody>
      </p:sp>
    </p:spTree>
    <p:extLst>
      <p:ext uri="{BB962C8B-B14F-4D97-AF65-F5344CB8AC3E}">
        <p14:creationId xmlns:p14="http://schemas.microsoft.com/office/powerpoint/2010/main" val="328400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D74E4-D286-47DB-8711-72C1D95F8620}"/>
              </a:ext>
            </a:extLst>
          </p:cNvPr>
          <p:cNvSpPr>
            <a:spLocks noGrp="1"/>
          </p:cNvSpPr>
          <p:nvPr>
            <p:ph type="title"/>
          </p:nvPr>
        </p:nvSpPr>
        <p:spPr/>
        <p:txBody>
          <a:bodyPr/>
          <a:lstStyle/>
          <a:p>
            <a:r>
              <a:rPr lang="en-US" dirty="0"/>
              <a:t>Marine mammal protection act (MMPA)</a:t>
            </a:r>
          </a:p>
        </p:txBody>
      </p:sp>
      <p:sp>
        <p:nvSpPr>
          <p:cNvPr id="3" name="Content Placeholder 2">
            <a:extLst>
              <a:ext uri="{FF2B5EF4-FFF2-40B4-BE49-F238E27FC236}">
                <a16:creationId xmlns:a16="http://schemas.microsoft.com/office/drawing/2014/main" id="{9B2C7D1E-D83C-49AF-8DED-34C934121457}"/>
              </a:ext>
            </a:extLst>
          </p:cNvPr>
          <p:cNvSpPr>
            <a:spLocks noGrp="1"/>
          </p:cNvSpPr>
          <p:nvPr>
            <p:ph idx="1"/>
          </p:nvPr>
        </p:nvSpPr>
        <p:spPr>
          <a:xfrm>
            <a:off x="581192" y="2075991"/>
            <a:ext cx="11029615" cy="3634486"/>
          </a:xfrm>
        </p:spPr>
        <p:txBody>
          <a:bodyPr/>
          <a:lstStyle/>
          <a:p>
            <a:r>
              <a:rPr lang="en-US" dirty="0"/>
              <a:t>“A national policy to prevent marine mammal species and population stocks from declining beyond the point where they ceased to be significant functioning elements of the ecosystems of which they are a part.”</a:t>
            </a:r>
          </a:p>
          <a:p>
            <a:r>
              <a:rPr lang="en-US" dirty="0"/>
              <a:t>Cannot “take” marine mammals without take permits that are given out under specific exceptions</a:t>
            </a:r>
          </a:p>
          <a:p>
            <a:r>
              <a:rPr lang="en-US" dirty="0"/>
              <a:t>Goal is to prevent marine mammals from depleting to unsustainable levels AND restore small populations to optimum sustainable sizes</a:t>
            </a:r>
          </a:p>
          <a:p>
            <a:r>
              <a:rPr lang="en-US" dirty="0"/>
              <a:t>Created a single federally run program for marine mammal conservation</a:t>
            </a:r>
          </a:p>
          <a:p>
            <a:endParaRPr lang="en-US" dirty="0"/>
          </a:p>
        </p:txBody>
      </p:sp>
    </p:spTree>
    <p:extLst>
      <p:ext uri="{BB962C8B-B14F-4D97-AF65-F5344CB8AC3E}">
        <p14:creationId xmlns:p14="http://schemas.microsoft.com/office/powerpoint/2010/main" val="3732309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0528-0CC3-4FE2-B52C-855F963E55BF}"/>
              </a:ext>
            </a:extLst>
          </p:cNvPr>
          <p:cNvSpPr>
            <a:spLocks noGrp="1"/>
          </p:cNvSpPr>
          <p:nvPr>
            <p:ph type="title"/>
          </p:nvPr>
        </p:nvSpPr>
        <p:spPr>
          <a:xfrm>
            <a:off x="581192" y="434880"/>
            <a:ext cx="11029616" cy="988332"/>
          </a:xfrm>
        </p:spPr>
        <p:txBody>
          <a:bodyPr/>
          <a:lstStyle/>
          <a:p>
            <a:r>
              <a:rPr lang="en-US" dirty="0"/>
              <a:t>USFWs Species vs NOAAF Species </a:t>
            </a:r>
          </a:p>
        </p:txBody>
      </p:sp>
      <p:sp>
        <p:nvSpPr>
          <p:cNvPr id="4" name="Text Placeholder 3">
            <a:extLst>
              <a:ext uri="{FF2B5EF4-FFF2-40B4-BE49-F238E27FC236}">
                <a16:creationId xmlns:a16="http://schemas.microsoft.com/office/drawing/2014/main" id="{DC6812BE-6DE9-4781-8861-7FCAB2C92554}"/>
              </a:ext>
            </a:extLst>
          </p:cNvPr>
          <p:cNvSpPr>
            <a:spLocks noGrp="1"/>
          </p:cNvSpPr>
          <p:nvPr>
            <p:ph type="body" idx="1"/>
          </p:nvPr>
        </p:nvSpPr>
        <p:spPr>
          <a:xfrm>
            <a:off x="581191" y="1634254"/>
            <a:ext cx="5194769" cy="557784"/>
          </a:xfrm>
        </p:spPr>
        <p:txBody>
          <a:bodyPr/>
          <a:lstStyle/>
          <a:p>
            <a:r>
              <a:rPr lang="en-US" b="1" dirty="0">
                <a:solidFill>
                  <a:schemeClr val="accent2">
                    <a:lumMod val="75000"/>
                  </a:schemeClr>
                </a:solidFill>
              </a:rPr>
              <a:t>USFWS</a:t>
            </a:r>
          </a:p>
        </p:txBody>
      </p:sp>
      <p:sp>
        <p:nvSpPr>
          <p:cNvPr id="6" name="Text Placeholder 5">
            <a:extLst>
              <a:ext uri="{FF2B5EF4-FFF2-40B4-BE49-F238E27FC236}">
                <a16:creationId xmlns:a16="http://schemas.microsoft.com/office/drawing/2014/main" id="{F7D945E2-6D7F-43ED-93E9-746EC20DF439}"/>
              </a:ext>
            </a:extLst>
          </p:cNvPr>
          <p:cNvSpPr>
            <a:spLocks noGrp="1"/>
          </p:cNvSpPr>
          <p:nvPr>
            <p:ph type="body" sz="quarter" idx="3"/>
          </p:nvPr>
        </p:nvSpPr>
        <p:spPr>
          <a:xfrm>
            <a:off x="6461759" y="1638665"/>
            <a:ext cx="5194770" cy="553373"/>
          </a:xfrm>
        </p:spPr>
        <p:txBody>
          <a:bodyPr/>
          <a:lstStyle/>
          <a:p>
            <a:r>
              <a:rPr lang="en-US" b="1" dirty="0">
                <a:solidFill>
                  <a:srgbClr val="00B050"/>
                </a:solidFill>
              </a:rPr>
              <a:t>NOAA</a:t>
            </a:r>
          </a:p>
        </p:txBody>
      </p:sp>
      <p:pic>
        <p:nvPicPr>
          <p:cNvPr id="3074" name="Picture 2" descr="Walrus">
            <a:extLst>
              <a:ext uri="{FF2B5EF4-FFF2-40B4-BE49-F238E27FC236}">
                <a16:creationId xmlns:a16="http://schemas.microsoft.com/office/drawing/2014/main" id="{5CFF15C3-C4BD-4CEB-A748-616645AEFCE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54729" y="2925763"/>
            <a:ext cx="2535585" cy="16016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natee Mating and Breeding Facts - See Manatees">
            <a:extLst>
              <a:ext uri="{FF2B5EF4-FFF2-40B4-BE49-F238E27FC236}">
                <a16:creationId xmlns:a16="http://schemas.microsoft.com/office/drawing/2014/main" id="{A6F5C2C1-79AF-4F3B-87AD-7BC25D54C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729" y="460416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ea Otter cam :: Vancouver Aquarium">
            <a:extLst>
              <a:ext uri="{FF2B5EF4-FFF2-40B4-BE49-F238E27FC236}">
                <a16:creationId xmlns:a16="http://schemas.microsoft.com/office/drawing/2014/main" id="{074979AE-BA0E-4CE8-96DD-472147B57A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336" y="2897314"/>
            <a:ext cx="2897945" cy="163009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olar Bear | Species | WWF">
            <a:extLst>
              <a:ext uri="{FF2B5EF4-FFF2-40B4-BE49-F238E27FC236}">
                <a16:creationId xmlns:a16="http://schemas.microsoft.com/office/drawing/2014/main" id="{41B8AE5F-DE8B-491F-98EF-E68BE89FAB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6820" y="4551781"/>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ome - Whale &amp; Dolphin Conservation Australia">
            <a:extLst>
              <a:ext uri="{FF2B5EF4-FFF2-40B4-BE49-F238E27FC236}">
                <a16:creationId xmlns:a16="http://schemas.microsoft.com/office/drawing/2014/main" id="{E3F15349-F8FE-4FB7-8731-FF6AC4CED7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6042" y="2368355"/>
            <a:ext cx="2958905" cy="197067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Dolphin 'happiness' measured by scientists in France - BBC News">
            <a:extLst>
              <a:ext uri="{FF2B5EF4-FFF2-40B4-BE49-F238E27FC236}">
                <a16:creationId xmlns:a16="http://schemas.microsoft.com/office/drawing/2014/main" id="{B359FDD3-8C05-4BD3-B4B1-3A3819E5A9F8}"/>
              </a:ext>
            </a:extLst>
          </p:cNvPr>
          <p:cNvPicPr>
            <a:picLocks noGrp="1" noChangeAspect="1" noChangeArrowheads="1"/>
          </p:cNvPicPr>
          <p:nvPr>
            <p:ph sz="quarter" idx="4"/>
          </p:nvPr>
        </p:nvPicPr>
        <p:blipFill>
          <a:blip r:embed="rId8">
            <a:extLst>
              <a:ext uri="{28A0092B-C50C-407E-A947-70E740481C1C}">
                <a14:useLocalDpi xmlns:a14="http://schemas.microsoft.com/office/drawing/2010/main" val="0"/>
              </a:ext>
            </a:extLst>
          </a:blip>
          <a:srcRect/>
          <a:stretch>
            <a:fillRect/>
          </a:stretch>
        </p:blipFill>
        <p:spPr bwMode="auto">
          <a:xfrm>
            <a:off x="9059144" y="241308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ow porpoise sounds helped researchers test acoustic devices">
            <a:extLst>
              <a:ext uri="{FF2B5EF4-FFF2-40B4-BE49-F238E27FC236}">
                <a16:creationId xmlns:a16="http://schemas.microsoft.com/office/drawing/2014/main" id="{40E7C00B-A141-4400-A991-5CE5B532AE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1827" y="4850719"/>
            <a:ext cx="27622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More than 500 seals born on historic German island in three months ...">
            <a:extLst>
              <a:ext uri="{FF2B5EF4-FFF2-40B4-BE49-F238E27FC236}">
                <a16:creationId xmlns:a16="http://schemas.microsoft.com/office/drawing/2014/main" id="{4095E49C-45F5-4B0B-9B92-49A0C9FEE5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4336" y="3630371"/>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Galápagos sea lion - Wikipedia">
            <a:extLst>
              <a:ext uri="{FF2B5EF4-FFF2-40B4-BE49-F238E27FC236}">
                <a16:creationId xmlns:a16="http://schemas.microsoft.com/office/drawing/2014/main" id="{0420E152-DF96-4D93-98F2-4E51827E87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82994" y="4656167"/>
            <a:ext cx="2533650" cy="18097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4145FA30-F42D-4D00-B6FC-500C5603AB3B}"/>
              </a:ext>
            </a:extLst>
          </p:cNvPr>
          <p:cNvSpPr/>
          <p:nvPr/>
        </p:nvSpPr>
        <p:spPr>
          <a:xfrm>
            <a:off x="422031" y="2804265"/>
            <a:ext cx="5673969" cy="370380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AE64B4E-7AA7-4916-8591-B129ED0E8115}"/>
              </a:ext>
            </a:extLst>
          </p:cNvPr>
          <p:cNvSpPr/>
          <p:nvPr/>
        </p:nvSpPr>
        <p:spPr>
          <a:xfrm>
            <a:off x="6096000" y="2236763"/>
            <a:ext cx="6096000" cy="4431323"/>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34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C593-E807-46A3-B331-E74A1B890D75}"/>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19DB726A-B68D-4D1C-89AD-DE086AB06C76}"/>
              </a:ext>
            </a:extLst>
          </p:cNvPr>
          <p:cNvSpPr>
            <a:spLocks noGrp="1"/>
          </p:cNvSpPr>
          <p:nvPr>
            <p:ph idx="1"/>
          </p:nvPr>
        </p:nvSpPr>
        <p:spPr/>
        <p:txBody>
          <a:bodyPr/>
          <a:lstStyle/>
          <a:p>
            <a:r>
              <a:rPr lang="en-US" dirty="0"/>
              <a:t>Marine Mammal: Any mammal which is morphologically adapted to the marine environment or primarily inhabits the marine environment</a:t>
            </a:r>
          </a:p>
          <a:p>
            <a:r>
              <a:rPr lang="en-US" dirty="0"/>
              <a:t>Marine Mammal Product: Any item of merchandise which consists, or is composed in whole or in part, of any marine mammal</a:t>
            </a:r>
          </a:p>
          <a:p>
            <a:r>
              <a:rPr lang="en-US" dirty="0"/>
              <a:t>“Take”: The act of hunting, killing, capture, and/or harassment of any marine mammal; or, the attempt at such</a:t>
            </a:r>
          </a:p>
          <a:p>
            <a:r>
              <a:rPr lang="en-US" dirty="0"/>
              <a:t>Harassment: Any act of pursuit, torment, or annoyance</a:t>
            </a:r>
          </a:p>
          <a:p>
            <a:r>
              <a:rPr lang="en-US" dirty="0"/>
              <a:t>Alaska Native Organization: A group designated by law or formally chartered which represents or consists of Indians, Aleuts, or Eskimos residing in Alaska</a:t>
            </a:r>
          </a:p>
        </p:txBody>
      </p:sp>
    </p:spTree>
    <p:extLst>
      <p:ext uri="{BB962C8B-B14F-4D97-AF65-F5344CB8AC3E}">
        <p14:creationId xmlns:p14="http://schemas.microsoft.com/office/powerpoint/2010/main" val="2806247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6">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CB2158-BE7E-4BC1-8D06-61C115908837}"/>
              </a:ext>
            </a:extLst>
          </p:cNvPr>
          <p:cNvSpPr>
            <a:spLocks noGrp="1"/>
          </p:cNvSpPr>
          <p:nvPr>
            <p:ph type="title"/>
          </p:nvPr>
        </p:nvSpPr>
        <p:spPr>
          <a:xfrm>
            <a:off x="581193" y="702156"/>
            <a:ext cx="6309003" cy="1013800"/>
          </a:xfrm>
        </p:spPr>
        <p:txBody>
          <a:bodyPr>
            <a:normAutofit/>
          </a:bodyPr>
          <a:lstStyle/>
          <a:p>
            <a:r>
              <a:rPr lang="en-US">
                <a:solidFill>
                  <a:schemeClr val="tx2"/>
                </a:solidFill>
              </a:rPr>
              <a:t>Marine Mammal commission</a:t>
            </a:r>
          </a:p>
        </p:txBody>
      </p:sp>
      <p:sp>
        <p:nvSpPr>
          <p:cNvPr id="28" name="Rectangle 18">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34198C1-386F-47A0-9256-7AD70D5BB48C}"/>
              </a:ext>
            </a:extLst>
          </p:cNvPr>
          <p:cNvSpPr>
            <a:spLocks noGrp="1"/>
          </p:cNvSpPr>
          <p:nvPr>
            <p:ph idx="1"/>
          </p:nvPr>
        </p:nvSpPr>
        <p:spPr>
          <a:xfrm>
            <a:off x="581194" y="1896532"/>
            <a:ext cx="6309003" cy="4855959"/>
          </a:xfrm>
        </p:spPr>
        <p:txBody>
          <a:bodyPr>
            <a:normAutofit/>
          </a:bodyPr>
          <a:lstStyle/>
          <a:p>
            <a:r>
              <a:rPr lang="en-US" dirty="0">
                <a:solidFill>
                  <a:schemeClr val="tx2"/>
                </a:solidFill>
              </a:rPr>
              <a:t>Only U.S. government agency that provides comprehensive oversight of all science, policy, and management actions affecting marine mammals</a:t>
            </a:r>
          </a:p>
          <a:p>
            <a:r>
              <a:rPr lang="en-US" dirty="0">
                <a:solidFill>
                  <a:schemeClr val="tx2"/>
                </a:solidFill>
              </a:rPr>
              <a:t>Made up of a nine-member committee and 14 employees</a:t>
            </a:r>
          </a:p>
          <a:p>
            <a:r>
              <a:rPr lang="en-US" dirty="0">
                <a:solidFill>
                  <a:schemeClr val="tx2"/>
                </a:solidFill>
              </a:rPr>
              <a:t>Reviews permit and incidental take authorization applications, proposed regulations, NEPA documents, and Endangered Species Act listing proposals</a:t>
            </a:r>
          </a:p>
          <a:p>
            <a:r>
              <a:rPr lang="en-US" dirty="0">
                <a:solidFill>
                  <a:schemeClr val="tx2"/>
                </a:solidFill>
              </a:rPr>
              <a:t>Develops and reviews marine mammal policy and guidance documents</a:t>
            </a:r>
          </a:p>
          <a:p>
            <a:r>
              <a:rPr lang="en-US" dirty="0">
                <a:solidFill>
                  <a:schemeClr val="tx2"/>
                </a:solidFill>
              </a:rPr>
              <a:t>Reviews research of marine mammals</a:t>
            </a:r>
          </a:p>
          <a:p>
            <a:r>
              <a:rPr lang="en-US" dirty="0">
                <a:solidFill>
                  <a:schemeClr val="tx2"/>
                </a:solidFill>
              </a:rPr>
              <a:t>E-mail: </a:t>
            </a:r>
            <a:r>
              <a:rPr lang="en-US" dirty="0">
                <a:solidFill>
                  <a:schemeClr val="tx2"/>
                </a:solidFill>
                <a:hlinkClick r:id="rId2"/>
              </a:rPr>
              <a:t>mmc@mmc.gov</a:t>
            </a:r>
            <a:endParaRPr lang="en-US" dirty="0">
              <a:solidFill>
                <a:schemeClr val="tx2"/>
              </a:solidFill>
            </a:endParaRPr>
          </a:p>
          <a:p>
            <a:r>
              <a:rPr lang="en-US" dirty="0">
                <a:solidFill>
                  <a:schemeClr val="tx2"/>
                </a:solidFill>
              </a:rPr>
              <a:t>Phone: 301-504-0099</a:t>
            </a:r>
          </a:p>
        </p:txBody>
      </p:sp>
      <p:pic>
        <p:nvPicPr>
          <p:cNvPr id="5" name="Picture 4" descr="A close up of text on a white background&#10;&#10;Description automatically generated">
            <a:extLst>
              <a:ext uri="{FF2B5EF4-FFF2-40B4-BE49-F238E27FC236}">
                <a16:creationId xmlns:a16="http://schemas.microsoft.com/office/drawing/2014/main" id="{747E14D8-0C85-4878-BECF-E45800E8F765}"/>
              </a:ext>
            </a:extLst>
          </p:cNvPr>
          <p:cNvPicPr>
            <a:picLocks noChangeAspect="1"/>
          </p:cNvPicPr>
          <p:nvPr/>
        </p:nvPicPr>
        <p:blipFill rotWithShape="1">
          <a:blip r:embed="rId3">
            <a:extLst>
              <a:ext uri="{28A0092B-C50C-407E-A947-70E740481C1C}">
                <a14:useLocalDpi xmlns:a14="http://schemas.microsoft.com/office/drawing/2010/main" val="0"/>
              </a:ext>
            </a:extLst>
          </a:blip>
          <a:srcRect l="6084" r="6601"/>
          <a:stretch/>
        </p:blipFill>
        <p:spPr>
          <a:xfrm>
            <a:off x="7521283" y="10"/>
            <a:ext cx="4670717" cy="6857990"/>
          </a:xfrm>
          <a:prstGeom prst="rect">
            <a:avLst/>
          </a:prstGeom>
        </p:spPr>
      </p:pic>
    </p:spTree>
    <p:extLst>
      <p:ext uri="{BB962C8B-B14F-4D97-AF65-F5344CB8AC3E}">
        <p14:creationId xmlns:p14="http://schemas.microsoft.com/office/powerpoint/2010/main" val="3235947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5EA6E-0CF9-4628-AB6A-A8862ECE7A9D}"/>
              </a:ext>
            </a:extLst>
          </p:cNvPr>
          <p:cNvSpPr>
            <a:spLocks noGrp="1"/>
          </p:cNvSpPr>
          <p:nvPr>
            <p:ph type="title"/>
          </p:nvPr>
        </p:nvSpPr>
        <p:spPr/>
        <p:txBody>
          <a:bodyPr/>
          <a:lstStyle/>
          <a:p>
            <a:r>
              <a:rPr lang="en-US" dirty="0"/>
              <a:t>Take permits</a:t>
            </a:r>
          </a:p>
        </p:txBody>
      </p:sp>
      <p:sp>
        <p:nvSpPr>
          <p:cNvPr id="3" name="Content Placeholder 2">
            <a:extLst>
              <a:ext uri="{FF2B5EF4-FFF2-40B4-BE49-F238E27FC236}">
                <a16:creationId xmlns:a16="http://schemas.microsoft.com/office/drawing/2014/main" id="{503C1A11-B68D-4EF7-9747-7E1F218C0B04}"/>
              </a:ext>
            </a:extLst>
          </p:cNvPr>
          <p:cNvSpPr>
            <a:spLocks noGrp="1"/>
          </p:cNvSpPr>
          <p:nvPr>
            <p:ph idx="1"/>
          </p:nvPr>
        </p:nvSpPr>
        <p:spPr/>
        <p:txBody>
          <a:bodyPr/>
          <a:lstStyle/>
          <a:p>
            <a:r>
              <a:rPr lang="en-US" dirty="0"/>
              <a:t>U.S. Fish and Wildlife Service can issue take permits for exceptions under the MMPA</a:t>
            </a:r>
          </a:p>
          <a:p>
            <a:r>
              <a:rPr lang="en-US" dirty="0"/>
              <a:t>Exceptions include:</a:t>
            </a:r>
          </a:p>
          <a:p>
            <a:pPr marL="342900" indent="-342900">
              <a:buFont typeface="+mj-lt"/>
              <a:buAutoNum type="arabicPeriod"/>
            </a:pPr>
            <a:r>
              <a:rPr lang="en-US" dirty="0"/>
              <a:t>Pre-MMPA specimens taken before December 21, 1972</a:t>
            </a:r>
          </a:p>
          <a:p>
            <a:pPr marL="342900" indent="-342900">
              <a:buFont typeface="+mj-lt"/>
              <a:buAutoNum type="arabicPeriod"/>
            </a:pPr>
            <a:r>
              <a:rPr lang="en-US" dirty="0"/>
              <a:t>International agreements entered into by the United States before December 21, 1972</a:t>
            </a:r>
          </a:p>
          <a:p>
            <a:pPr marL="342900" indent="-342900">
              <a:buFont typeface="+mj-lt"/>
              <a:buAutoNum type="arabicPeriod"/>
            </a:pPr>
            <a:r>
              <a:rPr lang="en-US" b="1" u="sng" dirty="0"/>
              <a:t>Alaska natives (1995 amendment)</a:t>
            </a:r>
          </a:p>
          <a:p>
            <a:pPr marL="342900" indent="-342900">
              <a:buFont typeface="+mj-lt"/>
              <a:buAutoNum type="arabicPeriod"/>
            </a:pPr>
            <a:r>
              <a:rPr lang="en-US" dirty="0"/>
              <a:t>Scientific research, public display, enhancing the survival or recovery of a species, and incidental take in commercial fisheries</a:t>
            </a:r>
          </a:p>
          <a:p>
            <a:pPr marL="342900" indent="-342900">
              <a:buFont typeface="+mj-lt"/>
              <a:buAutoNum type="arabicPeriod"/>
            </a:pPr>
            <a:r>
              <a:rPr lang="en-US" dirty="0"/>
              <a:t>Waivers granted by the U.S. government</a:t>
            </a:r>
          </a:p>
        </p:txBody>
      </p:sp>
    </p:spTree>
    <p:extLst>
      <p:ext uri="{BB962C8B-B14F-4D97-AF65-F5344CB8AC3E}">
        <p14:creationId xmlns:p14="http://schemas.microsoft.com/office/powerpoint/2010/main" val="1179833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E66F-3D9E-4EDE-884A-95EC24173E62}"/>
              </a:ext>
            </a:extLst>
          </p:cNvPr>
          <p:cNvSpPr>
            <a:spLocks noGrp="1"/>
          </p:cNvSpPr>
          <p:nvPr>
            <p:ph type="title"/>
          </p:nvPr>
        </p:nvSpPr>
        <p:spPr/>
        <p:txBody>
          <a:bodyPr/>
          <a:lstStyle/>
          <a:p>
            <a:r>
              <a:rPr lang="en-US" dirty="0"/>
              <a:t>Alaska natives</a:t>
            </a:r>
          </a:p>
        </p:txBody>
      </p:sp>
      <p:sp>
        <p:nvSpPr>
          <p:cNvPr id="3" name="Content Placeholder 2">
            <a:extLst>
              <a:ext uri="{FF2B5EF4-FFF2-40B4-BE49-F238E27FC236}">
                <a16:creationId xmlns:a16="http://schemas.microsoft.com/office/drawing/2014/main" id="{43E3645D-E589-45AF-B615-DDDA476A235D}"/>
              </a:ext>
            </a:extLst>
          </p:cNvPr>
          <p:cNvSpPr>
            <a:spLocks noGrp="1"/>
          </p:cNvSpPr>
          <p:nvPr>
            <p:ph idx="1"/>
          </p:nvPr>
        </p:nvSpPr>
        <p:spPr/>
        <p:txBody>
          <a:bodyPr/>
          <a:lstStyle/>
          <a:p>
            <a:r>
              <a:rPr lang="en-US" dirty="0"/>
              <a:t>Marine mammals used for subsistence, crafts, trade, and sale</a:t>
            </a:r>
          </a:p>
          <a:p>
            <a:r>
              <a:rPr lang="en-US" dirty="0"/>
              <a:t>Only natives with 1/4</a:t>
            </a:r>
            <a:r>
              <a:rPr lang="en-US" baseline="30000" dirty="0"/>
              <a:t>th</a:t>
            </a:r>
            <a:r>
              <a:rPr lang="en-US" dirty="0"/>
              <a:t> blood quantum or more can intentionally take marine mammals under the MMPA</a:t>
            </a:r>
          </a:p>
          <a:p>
            <a:r>
              <a:rPr lang="en-US" dirty="0"/>
              <a:t>A study in October 2016 pointed out that constantly diminishing Native Alaskan blood quantum will lead to increasingly greater restraints on how many villages will be able to take marine mammals in the future</a:t>
            </a:r>
          </a:p>
          <a:p>
            <a:r>
              <a:rPr lang="en-US" dirty="0"/>
              <a:t>In the Gulf of Alaska region, 56-59 percent of recorded populations had a blood quantum of 1/4</a:t>
            </a:r>
            <a:r>
              <a:rPr lang="en-US" baseline="30000" dirty="0"/>
              <a:t>th</a:t>
            </a:r>
            <a:r>
              <a:rPr lang="en-US" dirty="0"/>
              <a:t> or less</a:t>
            </a:r>
          </a:p>
        </p:txBody>
      </p:sp>
    </p:spTree>
    <p:extLst>
      <p:ext uri="{BB962C8B-B14F-4D97-AF65-F5344CB8AC3E}">
        <p14:creationId xmlns:p14="http://schemas.microsoft.com/office/powerpoint/2010/main" val="2188390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CD214-F218-4D13-B4A4-A07D3EF8AABA}"/>
              </a:ext>
            </a:extLst>
          </p:cNvPr>
          <p:cNvSpPr>
            <a:spLocks noGrp="1"/>
          </p:cNvSpPr>
          <p:nvPr>
            <p:ph type="title"/>
          </p:nvPr>
        </p:nvSpPr>
        <p:spPr/>
        <p:txBody>
          <a:bodyPr/>
          <a:lstStyle/>
          <a:p>
            <a:r>
              <a:rPr lang="en-US" dirty="0"/>
              <a:t>Incidental take authorization</a:t>
            </a:r>
          </a:p>
        </p:txBody>
      </p:sp>
      <p:sp>
        <p:nvSpPr>
          <p:cNvPr id="3" name="Content Placeholder 2">
            <a:extLst>
              <a:ext uri="{FF2B5EF4-FFF2-40B4-BE49-F238E27FC236}">
                <a16:creationId xmlns:a16="http://schemas.microsoft.com/office/drawing/2014/main" id="{CC00DAA4-F33F-43DD-A86E-132E1BD8124A}"/>
              </a:ext>
            </a:extLst>
          </p:cNvPr>
          <p:cNvSpPr>
            <a:spLocks noGrp="1"/>
          </p:cNvSpPr>
          <p:nvPr>
            <p:ph sz="half" idx="1"/>
          </p:nvPr>
        </p:nvSpPr>
        <p:spPr/>
        <p:txBody>
          <a:bodyPr/>
          <a:lstStyle/>
          <a:p>
            <a:r>
              <a:rPr lang="en-US" dirty="0"/>
              <a:t>For unintentional take of marine mammals, typically involving disturbance of habitat of involved species</a:t>
            </a:r>
          </a:p>
          <a:p>
            <a:r>
              <a:rPr lang="en-US" dirty="0"/>
              <a:t>Eligible if taking involves small numbers of marine mammals, have no more than negligible impact on species and stocks, and not have an unmitigable adverse impact on the availability of species or stocks for subsistence use</a:t>
            </a:r>
          </a:p>
          <a:p>
            <a:endParaRPr lang="en-US" dirty="0"/>
          </a:p>
        </p:txBody>
      </p:sp>
      <p:sp>
        <p:nvSpPr>
          <p:cNvPr id="4" name="Content Placeholder 3">
            <a:extLst>
              <a:ext uri="{FF2B5EF4-FFF2-40B4-BE49-F238E27FC236}">
                <a16:creationId xmlns:a16="http://schemas.microsoft.com/office/drawing/2014/main" id="{67313205-0984-4754-8522-2B223C87C051}"/>
              </a:ext>
            </a:extLst>
          </p:cNvPr>
          <p:cNvSpPr>
            <a:spLocks noGrp="1"/>
          </p:cNvSpPr>
          <p:nvPr>
            <p:ph sz="half" idx="2"/>
          </p:nvPr>
        </p:nvSpPr>
        <p:spPr>
          <a:xfrm>
            <a:off x="6570783" y="1918514"/>
            <a:ext cx="5194769" cy="3633047"/>
          </a:xfrm>
        </p:spPr>
        <p:txBody>
          <a:bodyPr/>
          <a:lstStyle/>
          <a:p>
            <a:pPr marL="400050" indent="-400050">
              <a:buFont typeface="+mj-lt"/>
              <a:buAutoNum type="romanLcPeriod"/>
            </a:pPr>
            <a:r>
              <a:rPr lang="en-US" dirty="0"/>
              <a:t>Military sonar and training exercises</a:t>
            </a:r>
          </a:p>
          <a:p>
            <a:pPr marL="400050" indent="-400050">
              <a:buFont typeface="+mj-lt"/>
              <a:buAutoNum type="romanLcPeriod"/>
            </a:pPr>
            <a:r>
              <a:rPr lang="en-US" dirty="0"/>
              <a:t>Oil and gas development, exploration, and production</a:t>
            </a:r>
          </a:p>
          <a:p>
            <a:pPr marL="400050" indent="-400050">
              <a:buFont typeface="+mj-lt"/>
              <a:buAutoNum type="romanLcPeriod"/>
            </a:pPr>
            <a:r>
              <a:rPr lang="en-US" dirty="0"/>
              <a:t>Other energy activities</a:t>
            </a:r>
          </a:p>
          <a:p>
            <a:pPr marL="400050" indent="-400050">
              <a:buFont typeface="+mj-lt"/>
              <a:buAutoNum type="romanLcPeriod"/>
            </a:pPr>
            <a:r>
              <a:rPr lang="en-US" dirty="0"/>
              <a:t>Scientific research</a:t>
            </a:r>
          </a:p>
          <a:p>
            <a:pPr marL="400050" indent="-400050">
              <a:buFont typeface="+mj-lt"/>
              <a:buAutoNum type="romanLcPeriod"/>
            </a:pPr>
            <a:r>
              <a:rPr lang="en-US" dirty="0"/>
              <a:t>Construction projects</a:t>
            </a:r>
          </a:p>
        </p:txBody>
      </p:sp>
    </p:spTree>
    <p:extLst>
      <p:ext uri="{BB962C8B-B14F-4D97-AF65-F5344CB8AC3E}">
        <p14:creationId xmlns:p14="http://schemas.microsoft.com/office/powerpoint/2010/main" val="4092718485"/>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1492</Words>
  <Application>Microsoft Office PowerPoint</Application>
  <PresentationFormat>Widescreen</PresentationFormat>
  <Paragraphs>115</Paragraphs>
  <Slides>17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Avenir Next LT Pro</vt:lpstr>
      <vt:lpstr>Calibri</vt:lpstr>
      <vt:lpstr>Wingdings 2</vt:lpstr>
      <vt:lpstr>DividendVTI</vt:lpstr>
      <vt:lpstr>Marine mammal protection act</vt:lpstr>
      <vt:lpstr>Background</vt:lpstr>
      <vt:lpstr>Marine mammal protection act (MMPA)</vt:lpstr>
      <vt:lpstr>USFWs Species vs NOAAF Species </vt:lpstr>
      <vt:lpstr>Definitions</vt:lpstr>
      <vt:lpstr>Marine Mammal commission</vt:lpstr>
      <vt:lpstr>Take permits</vt:lpstr>
      <vt:lpstr>Alaska natives</vt:lpstr>
      <vt:lpstr>Incidental take authorization</vt:lpstr>
      <vt:lpstr>Example:   hilcorp Alaska LLC Oil and gas activities in cook inlet, Alaska</vt:lpstr>
      <vt:lpstr>Stock assessment Reports</vt:lpstr>
      <vt:lpstr>Example: Pacific Walrus – Alaska Stock (April 2014)</vt:lpstr>
      <vt:lpstr>Alaskan Natives</vt:lpstr>
      <vt:lpstr>Example: Ice seal committee agreement</vt:lpstr>
      <vt:lpstr>Penalties</vt:lpstr>
      <vt:lpstr>Summary</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mammal protection act</dc:title>
  <dc:creator>Harrison Hee</dc:creator>
  <cp:lastModifiedBy>Harrison Hee</cp:lastModifiedBy>
  <cp:revision>10</cp:revision>
  <dcterms:created xsi:type="dcterms:W3CDTF">2020-04-21T17:54:51Z</dcterms:created>
  <dcterms:modified xsi:type="dcterms:W3CDTF">2020-04-23T00:31:49Z</dcterms:modified>
</cp:coreProperties>
</file>