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3" r:id="rId9"/>
    <p:sldId id="275" r:id="rId10"/>
    <p:sldId id="276" r:id="rId11"/>
    <p:sldId id="277" r:id="rId12"/>
    <p:sldId id="268" r:id="rId13"/>
    <p:sldId id="264" r:id="rId14"/>
    <p:sldId id="261" r:id="rId15"/>
    <p:sldId id="271" r:id="rId16"/>
    <p:sldId id="274" r:id="rId17"/>
    <p:sldId id="267" r:id="rId18"/>
    <p:sldId id="278" r:id="rId19"/>
    <p:sldId id="279" r:id="rId20"/>
    <p:sldId id="270" r:id="rId21"/>
    <p:sldId id="280" r:id="rId22"/>
    <p:sldId id="281" r:id="rId23"/>
    <p:sldId id="282" r:id="rId24"/>
    <p:sldId id="283" r:id="rId25"/>
    <p:sldId id="269" r:id="rId26"/>
    <p:sldId id="272" r:id="rId27"/>
    <p:sldId id="284" r:id="rId28"/>
    <p:sldId id="285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6686F-F795-9B4A-AF44-C50787F5AB4F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D9E3-7EB8-3C40-BEBA-516C5541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Key</a:t>
            </a:r>
          </a:p>
          <a:p>
            <a:r>
              <a:rPr lang="en-US" dirty="0" smtClean="0"/>
              <a:t>Type: </a:t>
            </a:r>
            <a:r>
              <a:rPr lang="en-US" b="1" dirty="0" smtClean="0"/>
              <a:t>CP</a:t>
            </a:r>
            <a:r>
              <a:rPr lang="en-US" dirty="0" smtClean="0"/>
              <a:t> = </a:t>
            </a:r>
            <a:r>
              <a:rPr lang="en-US" dirty="0" err="1" smtClean="0"/>
              <a:t>Cathodic</a:t>
            </a:r>
            <a:r>
              <a:rPr lang="en-US" dirty="0" smtClean="0"/>
              <a:t> Protection; </a:t>
            </a:r>
            <a:r>
              <a:rPr lang="en-US" b="1" dirty="0" smtClean="0"/>
              <a:t>Clos</a:t>
            </a:r>
            <a:r>
              <a:rPr lang="en-US" dirty="0" smtClean="0"/>
              <a:t> = Closure; </a:t>
            </a:r>
            <a:r>
              <a:rPr lang="en-US" b="1" dirty="0" err="1" smtClean="0"/>
              <a:t>Insp</a:t>
            </a:r>
            <a:r>
              <a:rPr lang="en-US" dirty="0" smtClean="0"/>
              <a:t> = Inspector; </a:t>
            </a:r>
            <a:r>
              <a:rPr lang="en-US" b="1" dirty="0" err="1" smtClean="0"/>
              <a:t>Inst</a:t>
            </a:r>
            <a:r>
              <a:rPr lang="en-US" dirty="0" smtClean="0"/>
              <a:t> = Installer; </a:t>
            </a:r>
            <a:r>
              <a:rPr lang="en-US" b="1" dirty="0" smtClean="0"/>
              <a:t>TTT</a:t>
            </a:r>
            <a:r>
              <a:rPr lang="en-US" dirty="0" smtClean="0"/>
              <a:t> = Tank Tightness Tester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D9E3-7EB8-3C40-BEBA-516C554196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2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www.epa.gov</a:t>
            </a:r>
            <a:r>
              <a:rPr lang="en-US" dirty="0" smtClean="0"/>
              <a:t>/</a:t>
            </a:r>
            <a:r>
              <a:rPr lang="en-US" dirty="0" err="1" smtClean="0"/>
              <a:t>ust</a:t>
            </a:r>
            <a:r>
              <a:rPr lang="en-US" dirty="0" smtClean="0"/>
              <a:t>/emerging-fuels-and-underground-storage-tanks-</a:t>
            </a:r>
            <a:r>
              <a:rPr lang="en-US" dirty="0" err="1" smtClean="0"/>
              <a:t>usts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D9E3-7EB8-3C40-BEBA-516C554196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2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dec.alaska.gov</a:t>
            </a:r>
            <a:r>
              <a:rPr lang="en-US" dirty="0" smtClean="0"/>
              <a:t>/Applications/SPAR/</a:t>
            </a:r>
            <a:r>
              <a:rPr lang="en-US" dirty="0" err="1" smtClean="0"/>
              <a:t>PublicUST</a:t>
            </a:r>
            <a:r>
              <a:rPr lang="en-US" dirty="0" smtClean="0"/>
              <a:t>/</a:t>
            </a:r>
            <a:r>
              <a:rPr lang="en-US" dirty="0" err="1" smtClean="0"/>
              <a:t>USTSearch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D9E3-7EB8-3C40-BEBA-516C554196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D9E3-7EB8-3C40-BEBA-516C554196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1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dec.alaska.gov</a:t>
            </a:r>
            <a:r>
              <a:rPr lang="en-US" dirty="0" smtClean="0"/>
              <a:t>/Applications/SPAR/</a:t>
            </a:r>
            <a:r>
              <a:rPr lang="en-US" dirty="0" err="1" smtClean="0"/>
              <a:t>PublicMVC</a:t>
            </a:r>
            <a:r>
              <a:rPr lang="en-US" dirty="0" smtClean="0"/>
              <a:t>/CSP/Search/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D9E3-7EB8-3C40-BEBA-516C554196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889B-40B2-2A49-B6E4-A35D3B1DB56D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F0D5-3F87-D649-9875-E5B9CE29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889B-40B2-2A49-B6E4-A35D3B1DB56D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F0D5-3F87-D649-9875-E5B9CE29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889B-40B2-2A49-B6E4-A35D3B1DB56D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F0D5-3F87-D649-9875-E5B9CE29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889B-40B2-2A49-B6E4-A35D3B1DB56D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F0D5-3F87-D649-9875-E5B9CE29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0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889B-40B2-2A49-B6E4-A35D3B1DB56D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F0D5-3F87-D649-9875-E5B9CE29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889B-40B2-2A49-B6E4-A35D3B1DB56D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F0D5-3F87-D649-9875-E5B9CE29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4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889B-40B2-2A49-B6E4-A35D3B1DB56D}" type="datetimeFigureOut">
              <a:rPr lang="en-US" smtClean="0"/>
              <a:t>4/22/20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F0D5-3F87-D649-9875-E5B9CE29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889B-40B2-2A49-B6E4-A35D3B1DB56D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F0D5-3F87-D649-9875-E5B9CE29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9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889B-40B2-2A49-B6E4-A35D3B1DB56D}" type="datetimeFigureOut">
              <a:rPr lang="en-US" smtClean="0"/>
              <a:t>4/22/20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F0D5-3F87-D649-9875-E5B9CE29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6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889B-40B2-2A49-B6E4-A35D3B1DB56D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F0D5-3F87-D649-9875-E5B9CE29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7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889B-40B2-2A49-B6E4-A35D3B1DB56D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F0D5-3F87-D649-9875-E5B9CE29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7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C889B-40B2-2A49-B6E4-A35D3B1DB56D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F0D5-3F87-D649-9875-E5B9CE29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c.alaska.gov/spar/csp/tanks/third/%23paperwork" TargetMode="External"/><Relationship Id="rId4" Type="http://schemas.openxmlformats.org/officeDocument/2006/relationships/hyperlink" Target="https://dec.alaska.gov/spar/csp/tanks/third/%23tag" TargetMode="External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c.alaska.gov/Applications/SPAR/PublicMVC/UST/CertifiedTankWorker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pa.gov/us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c.alaska.gov/Applications/SPAR/PublicMVC/CSP/Search/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arry.Brinkerhoff@alaska.gov" TargetMode="External"/><Relationship Id="rId3" Type="http://schemas.openxmlformats.org/officeDocument/2006/relationships/hyperlink" Target="https://dec.alaska.gov/spar/csp/contac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scode.house.gov/browse/prelim@title42/chapter82/subchapter9&amp;edition=prelim" TargetMode="External"/><Relationship Id="rId3" Type="http://schemas.openxmlformats.org/officeDocument/2006/relationships/hyperlink" Target="http://www.akleg.gov/basis/aac.asp%2318.7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c.alaska.gov/spar/csp/guidance-forms?search=ust" TargetMode="Externa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31" y="1159925"/>
            <a:ext cx="7312433" cy="4881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7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LUST UST or bust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90598"/>
            <a:ext cx="6400800" cy="5304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Mel Durrett - April 22, 2020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0971" y="5671642"/>
            <a:ext cx="1576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</a:t>
            </a:r>
            <a:r>
              <a:rPr lang="en-US" sz="1200" dirty="0" err="1" smtClean="0"/>
              <a:t>Greertank.com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162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Responsibility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022"/>
            <a:ext cx="9144000" cy="51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9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0"/>
            <a:ext cx="7843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7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151"/>
            <a:ext cx="9144000" cy="5252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 certifies UST Operators, Tank Workers, and Third-Party Inspectors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5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steps for emerging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Emerging fuels have drastically increased market volume in last decade</a:t>
            </a:r>
          </a:p>
          <a:p>
            <a:pPr lvl="1"/>
            <a:r>
              <a:rPr lang="en-US" dirty="0"/>
              <a:t>gasoline blends containing </a:t>
            </a:r>
            <a:r>
              <a:rPr lang="en-US" dirty="0" smtClean="0"/>
              <a:t>&gt;10% ethanol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diesel </a:t>
            </a:r>
            <a:r>
              <a:rPr lang="en-US" dirty="0"/>
              <a:t>blends containing </a:t>
            </a:r>
            <a:r>
              <a:rPr lang="en-US" dirty="0" smtClean="0"/>
              <a:t>&gt;20% biodiesel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/>
              <a:t>any other substance identified by an implementing agency now or in the </a:t>
            </a:r>
            <a:r>
              <a:rPr lang="en-US" dirty="0" smtClean="0"/>
              <a:t>future</a:t>
            </a:r>
            <a:r>
              <a:rPr lang="en-US" dirty="0"/>
              <a:t>, e.g. </a:t>
            </a:r>
            <a:r>
              <a:rPr lang="en-US" dirty="0" err="1"/>
              <a:t>Isobutanol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All UST systems must be compatible with the regulated substances they store. </a:t>
            </a:r>
            <a:endParaRPr lang="en-US" dirty="0" smtClean="0"/>
          </a:p>
          <a:p>
            <a:r>
              <a:rPr lang="en-US" dirty="0" smtClean="0"/>
              <a:t>additional </a:t>
            </a:r>
            <a:r>
              <a:rPr lang="en-US" dirty="0"/>
              <a:t>notification, demonstration, and record keeping actions of owners wishing to store </a:t>
            </a:r>
            <a:r>
              <a:rPr lang="en-US" dirty="0" smtClean="0"/>
              <a:t>biofuels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8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168134"/>
              </p:ext>
            </p:extLst>
          </p:nvPr>
        </p:nvGraphicFramePr>
        <p:xfrm>
          <a:off x="0" y="56158"/>
          <a:ext cx="9144000" cy="1225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Emerging Fuel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Common Name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Does it contain biofuel?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Must UST owner meet additional compatibility </a:t>
                      </a:r>
                      <a:r>
                        <a:rPr lang="en-US" b="1" dirty="0" smtClean="0"/>
                        <a:t>requirements?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Ultra-low sulfur diesel (ULSD)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Diesel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Possibly biodiesel up to 5%.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No. This fuel is common across the US.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Ultra-low sulfur gasoline (ULSG)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ULSG, E10, gasoline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Yes, usually ethanol at 10%.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No. This fuel is common across the US.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/>
                        <a:t>E15 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Yes, 15% ethanol.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Yes. Must demonstrate compatibility of the UST system.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Yes, 51-83% ethanol.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Yes. Must demonstrate compatibility of the UST system.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/>
                        <a:t>B20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s-IS"/>
                        <a:t>B20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Yes, 6-20% biodiesel.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No. Up to B20 is commonly stored by fleet operators.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Yes, 50 percent biodiesel.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Yes. Must demonstrate compatibility of the UST system.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Yes, 99 percent biodiesel.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Yes. Must demonstrate compatibility of the UST system.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Isobutanol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Isobutanol, biobutanol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Yes. Must demonstrate compatibility of the UST system.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Renewable diesel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Renewable diesel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No. Made from biocomponents, but chemically similar to diesel.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Renewable gasoline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Green gasoline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Made from </a:t>
                      </a:r>
                      <a:r>
                        <a:rPr lang="en-US" dirty="0" err="1"/>
                        <a:t>biocomponents</a:t>
                      </a:r>
                      <a:r>
                        <a:rPr lang="en-US" dirty="0"/>
                        <a:t>, but chemically similar to gasoline.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83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UST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222"/>
            <a:ext cx="9144000" cy="555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0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497"/>
            <a:ext cx="9144000" cy="6317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17206"/>
            <a:ext cx="9033962" cy="202024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0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189"/>
            <a:ext cx="9144000" cy="61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7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Owners </a:t>
            </a:r>
            <a:r>
              <a:rPr lang="en-US" dirty="0"/>
              <a:t>and operators of regulated underground storage tank (UST) systems are required to monitor release detection on tanks and piping </a:t>
            </a:r>
            <a:r>
              <a:rPr lang="en-US" b="1" dirty="0"/>
              <a:t>at least once every 30 days </a:t>
            </a:r>
            <a:r>
              <a:rPr lang="en-US" dirty="0"/>
              <a:t>and to retain those records.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UST system must have a </a:t>
            </a:r>
            <a:r>
              <a:rPr lang="en-US" b="1" dirty="0"/>
              <a:t>minimum of 12 months </a:t>
            </a:r>
            <a:r>
              <a:rPr lang="en-US" dirty="0"/>
              <a:t>to be in compliance for recordkeeping, and no two consecutive months may have ‘inconclusive’ or ‘failed’ results. </a:t>
            </a:r>
          </a:p>
          <a:p>
            <a:r>
              <a:rPr lang="en-US" dirty="0"/>
              <a:t>Owners and/or operators must provide the records during inspections (18 AAC 78.100(h)(2)). </a:t>
            </a:r>
          </a:p>
          <a:p>
            <a:r>
              <a:rPr lang="en-US" dirty="0"/>
              <a:t>If 12 months of records are not retained for these requirements, then the UST system will be placed on Leak Detection Probation (LDP) for a </a:t>
            </a:r>
            <a:r>
              <a:rPr lang="en-US" u="sng" dirty="0"/>
              <a:t>minimum </a:t>
            </a:r>
            <a:r>
              <a:rPr lang="en-US" dirty="0"/>
              <a:t>of 12 months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50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Third-party Inspections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0913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Once every 3 years</a:t>
            </a:r>
            <a:r>
              <a:rPr lang="en-US" dirty="0"/>
              <a:t>, an owner or operator must hire a certified </a:t>
            </a:r>
            <a:r>
              <a:rPr lang="en-US" dirty="0">
                <a:hlinkClick r:id="rId2"/>
              </a:rPr>
              <a:t>Operations Inspector (PDF 53K)</a:t>
            </a:r>
            <a:r>
              <a:rPr lang="en-US" dirty="0"/>
              <a:t> to ensure the UST system is in compliance with release detection, spill and overfill prevention and corrosion protection.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tank owner\operator has </a:t>
            </a:r>
            <a:r>
              <a:rPr lang="en-US" b="1" dirty="0"/>
              <a:t>up to 120 days to correct deficiencies</a:t>
            </a:r>
            <a:r>
              <a:rPr lang="en-US" dirty="0"/>
              <a:t> found during inspection without penalty.</a:t>
            </a:r>
          </a:p>
          <a:p>
            <a:r>
              <a:rPr lang="en-US" dirty="0"/>
              <a:t>Once your tank passes inspection, </a:t>
            </a:r>
            <a:r>
              <a:rPr lang="en-US" b="1" dirty="0"/>
              <a:t>inspection reports </a:t>
            </a:r>
            <a:r>
              <a:rPr lang="en-US" dirty="0"/>
              <a:t>must be submitted to DEC as indicated on the </a:t>
            </a:r>
            <a:r>
              <a:rPr lang="en-US" dirty="0">
                <a:hlinkClick r:id="rId3"/>
              </a:rPr>
              <a:t>report form</a:t>
            </a:r>
            <a:r>
              <a:rPr lang="en-US" dirty="0"/>
              <a:t>. We will then issue you a </a:t>
            </a:r>
            <a:r>
              <a:rPr lang="en-US" dirty="0">
                <a:hlinkClick r:id="rId4"/>
              </a:rPr>
              <a:t>tank tag</a:t>
            </a:r>
            <a:r>
              <a:rPr lang="en-US" dirty="0"/>
              <a:t> permitting you to receive fuel.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029" y="4777408"/>
            <a:ext cx="2537307" cy="20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0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UST = </a:t>
            </a:r>
            <a:br>
              <a:rPr lang="en-US" dirty="0" smtClean="0"/>
            </a:br>
            <a:r>
              <a:rPr lang="en-US" dirty="0" smtClean="0"/>
              <a:t>Underground Storage Tank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Tank plus any connected underground piping </a:t>
            </a:r>
          </a:p>
          <a:p>
            <a:pPr lvl="1"/>
            <a:r>
              <a:rPr lang="en-US" dirty="0" smtClean="0"/>
              <a:t>Where &gt;10% combined volume is underground</a:t>
            </a:r>
          </a:p>
          <a:p>
            <a:r>
              <a:rPr lang="en-US" dirty="0" smtClean="0"/>
              <a:t>Stores</a:t>
            </a:r>
          </a:p>
          <a:p>
            <a:pPr lvl="1"/>
            <a:r>
              <a:rPr lang="en-US" dirty="0" smtClean="0"/>
              <a:t>Petroleum (~546,000 as of Sep 2019)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as stations, sell fuel to the public</a:t>
            </a:r>
          </a:p>
          <a:p>
            <a:pPr lvl="2"/>
            <a:r>
              <a:rPr lang="en-US" dirty="0" smtClean="0"/>
              <a:t>Fleet ops</a:t>
            </a:r>
          </a:p>
          <a:p>
            <a:pPr lvl="1"/>
            <a:r>
              <a:rPr lang="en-US" dirty="0" smtClean="0"/>
              <a:t>Hazardous substances (~3,400 as of Sep 2019)</a:t>
            </a:r>
          </a:p>
          <a:p>
            <a:r>
              <a:rPr lang="en-US" dirty="0" smtClean="0"/>
              <a:t>~2.1 mill USTs when first regulated</a:t>
            </a:r>
          </a:p>
          <a:p>
            <a:pPr lvl="1"/>
            <a:r>
              <a:rPr lang="en-US" dirty="0"/>
              <a:t>~1.9 </a:t>
            </a:r>
            <a:r>
              <a:rPr lang="en-US" dirty="0" smtClean="0"/>
              <a:t>mill USTs </a:t>
            </a:r>
            <a:r>
              <a:rPr lang="en-US" dirty="0"/>
              <a:t>have been properly closed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0544" y="6337830"/>
            <a:ext cx="2574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https://www.epa.gov/</a:t>
            </a:r>
            <a:r>
              <a:rPr lang="en-US" dirty="0" smtClean="0">
                <a:hlinkClick r:id="rId2"/>
              </a:rPr>
              <a:t>ust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0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86"/>
            <a:ext cx="9144000" cy="52038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019" y="2279987"/>
            <a:ext cx="5267406" cy="51949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1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Failure of Inspections or Monitoring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Leak Detection Probation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If </a:t>
            </a:r>
            <a:r>
              <a:rPr lang="en-US" dirty="0"/>
              <a:t>a UST system fails the third-party operations inspection </a:t>
            </a:r>
            <a:r>
              <a:rPr lang="en-US" b="1" dirty="0"/>
              <a:t>for leak detection equipment on tank or piping</a:t>
            </a:r>
            <a:r>
              <a:rPr lang="en-US" dirty="0"/>
              <a:t>, the failed component is required to be upgraded, replaced or fixed within </a:t>
            </a:r>
            <a:r>
              <a:rPr lang="en-US" u="sng" dirty="0"/>
              <a:t>60 days </a:t>
            </a:r>
            <a:r>
              <a:rPr lang="en-US" dirty="0"/>
              <a:t>of the inspection (18 AAC 78.017(k)(4) </a:t>
            </a:r>
          </a:p>
          <a:p>
            <a:pPr lvl="1"/>
            <a:r>
              <a:rPr lang="en-US" dirty="0"/>
              <a:t>a. Extensions may be approved upon a written request accompanied by detailed repair information and a corrective action schedule </a:t>
            </a:r>
          </a:p>
          <a:p>
            <a:pPr lvl="1"/>
            <a:r>
              <a:rPr lang="en-US" dirty="0"/>
              <a:t>b. A fuel authorization may be issued during that period and LDP </a:t>
            </a:r>
            <a:r>
              <a:rPr lang="en-US" u="sng" dirty="0"/>
              <a:t>may </a:t>
            </a:r>
            <a:r>
              <a:rPr lang="en-US" dirty="0"/>
              <a:t>be in effect after the corrective work is complete. </a:t>
            </a:r>
          </a:p>
          <a:p>
            <a:r>
              <a:rPr lang="en-US" dirty="0" smtClean="0"/>
              <a:t>If </a:t>
            </a:r>
            <a:r>
              <a:rPr lang="en-US" dirty="0"/>
              <a:t>a UST system fails the third-party operations inspection for </a:t>
            </a:r>
            <a:r>
              <a:rPr lang="en-US" b="1" dirty="0"/>
              <a:t>recordkeeping, that is, not having 12 months of acceptable records on hand</a:t>
            </a:r>
            <a:r>
              <a:rPr lang="en-US" dirty="0"/>
              <a:t>, the inspector and owner/operator may sign an LDP Agreement (page 13) for 12 </a:t>
            </a:r>
            <a:r>
              <a:rPr lang="en-US" dirty="0" smtClean="0"/>
              <a:t>months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. The </a:t>
            </a:r>
            <a:r>
              <a:rPr lang="en-US" dirty="0"/>
              <a:t>department will issue a fuel authorization letter for the 12-month LDP </a:t>
            </a:r>
          </a:p>
          <a:p>
            <a:pPr lvl="1"/>
            <a:r>
              <a:rPr lang="en-US" dirty="0"/>
              <a:t>b. The owner/operator agrees to submit the monthly records to the inspector </a:t>
            </a:r>
          </a:p>
          <a:p>
            <a:pPr lvl="1"/>
            <a:r>
              <a:rPr lang="en-US" dirty="0"/>
              <a:t>c. The inspector will monitor progress and provide technical assistance </a:t>
            </a:r>
          </a:p>
          <a:p>
            <a:pPr lvl="1"/>
            <a:r>
              <a:rPr lang="en-US" dirty="0"/>
              <a:t>d. If 12 months of acceptable records are received, the inspector will recommend to the department that LDP be completed </a:t>
            </a:r>
          </a:p>
          <a:p>
            <a:pPr lvl="1"/>
            <a:r>
              <a:rPr lang="en-US" dirty="0"/>
              <a:t>e. The department will issue the current decal for the tank’s compliance tag.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9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you have a LUST???</a:t>
            </a:r>
            <a:br>
              <a:rPr lang="en-US" dirty="0" smtClean="0"/>
            </a:br>
            <a:r>
              <a:rPr lang="en-US" dirty="0" smtClean="0"/>
              <a:t>(i.e. you find a leak)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Owner/operator must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notify </a:t>
            </a:r>
            <a:r>
              <a:rPr lang="en-US" dirty="0"/>
              <a:t>DEC within 24 </a:t>
            </a:r>
            <a:r>
              <a:rPr lang="en-US" dirty="0" smtClean="0"/>
              <a:t>hours</a:t>
            </a:r>
          </a:p>
          <a:p>
            <a:r>
              <a:rPr lang="en-US" dirty="0" smtClean="0"/>
              <a:t>take </a:t>
            </a:r>
            <a:r>
              <a:rPr lang="en-US" dirty="0"/>
              <a:t>immediate action to prevent any further release, including removing the petroleum from the tank if </a:t>
            </a:r>
            <a:r>
              <a:rPr lang="en-US" dirty="0" smtClean="0"/>
              <a:t>necessary</a:t>
            </a:r>
            <a:endParaRPr lang="en-US" dirty="0"/>
          </a:p>
          <a:p>
            <a:r>
              <a:rPr lang="en-US" dirty="0" smtClean="0"/>
              <a:t>stop </a:t>
            </a:r>
            <a:r>
              <a:rPr lang="en-US" dirty="0"/>
              <a:t>using the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 smtClean="0"/>
              <a:t>visually </a:t>
            </a:r>
            <a:r>
              <a:rPr lang="en-US" dirty="0"/>
              <a:t>inspect any above-ground release or exposed below-ground </a:t>
            </a:r>
            <a:r>
              <a:rPr lang="en-US" dirty="0" smtClean="0"/>
              <a:t>release</a:t>
            </a:r>
            <a:endParaRPr lang="en-US" dirty="0"/>
          </a:p>
          <a:p>
            <a:r>
              <a:rPr lang="en-US" dirty="0" smtClean="0"/>
              <a:t>monitor </a:t>
            </a:r>
            <a:r>
              <a:rPr lang="en-US" dirty="0"/>
              <a:t>and fix any fire and safety hazards from vapors or free </a:t>
            </a:r>
            <a:r>
              <a:rPr lang="en-US" dirty="0" smtClean="0"/>
              <a:t>product</a:t>
            </a:r>
          </a:p>
          <a:p>
            <a:r>
              <a:rPr lang="en-US" dirty="0" smtClean="0"/>
              <a:t>stockpile </a:t>
            </a:r>
            <a:r>
              <a:rPr lang="en-US" dirty="0"/>
              <a:t>or treat any excavated contaminated soils to prevent water run-on or run-off, following DEC-approved </a:t>
            </a:r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 for a LUST: </a:t>
            </a:r>
            <a:br>
              <a:rPr lang="en-US" dirty="0" smtClean="0"/>
            </a:br>
            <a:r>
              <a:rPr lang="en-US" dirty="0" smtClean="0"/>
              <a:t>Owner &amp;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115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owner and operator of the underground storage tank are </a:t>
            </a:r>
            <a:r>
              <a:rPr lang="en-US" b="1" dirty="0"/>
              <a:t>legally responsible</a:t>
            </a:r>
            <a:r>
              <a:rPr lang="en-US" dirty="0"/>
              <a:t> for cleaning it up.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owner or operator believes someone else is responsible for the contamination, he or she should give that information to the DEC project manager for the site. </a:t>
            </a:r>
            <a:endParaRPr lang="en-US" dirty="0" smtClean="0"/>
          </a:p>
          <a:p>
            <a:pPr lvl="1"/>
            <a:r>
              <a:rPr lang="en-US" dirty="0" smtClean="0"/>
              <a:t>It’s </a:t>
            </a:r>
            <a:r>
              <a:rPr lang="en-US" dirty="0"/>
              <a:t>best to identify and work with all potentially responsible parties from the beginning of the cleanup process so everyone understands their responsibilities</a:t>
            </a:r>
            <a:r>
              <a:rPr lang="en-US" dirty="0" smtClean="0"/>
              <a:t>.</a:t>
            </a:r>
          </a:p>
          <a:p>
            <a:r>
              <a:rPr lang="en-US" b="1" dirty="0"/>
              <a:t>Cost </a:t>
            </a:r>
            <a:r>
              <a:rPr lang="en-US" b="1" dirty="0" smtClean="0"/>
              <a:t>Recovery</a:t>
            </a:r>
            <a:endParaRPr lang="en-US" dirty="0"/>
          </a:p>
          <a:p>
            <a:pPr lvl="1"/>
            <a:r>
              <a:rPr lang="en-US" dirty="0"/>
              <a:t>The State of Alaska is authorized, under Federal regulation 42 U.S.C. 699 1 b(h), to recover State funds used during oversight of a petroleum cleanup from a leaking underground storage tank (LUST).</a:t>
            </a:r>
          </a:p>
          <a:p>
            <a:pPr lvl="1"/>
            <a:r>
              <a:rPr lang="en-US" dirty="0"/>
              <a:t>The State is also authorized by Alaska Statute 46.08.070 to recover money expended by the Department to contain or cleanup the release of oil or a hazardous substance, including petroleum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9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Cleanup Process for LUST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77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Owner/operator hires a qualified </a:t>
            </a:r>
            <a:r>
              <a:rPr lang="en-US" dirty="0"/>
              <a:t>environmental </a:t>
            </a:r>
            <a:r>
              <a:rPr lang="en-US" dirty="0" smtClean="0"/>
              <a:t>professional</a:t>
            </a:r>
            <a:r>
              <a:rPr lang="en-US" dirty="0"/>
              <a:t> </a:t>
            </a:r>
            <a:r>
              <a:rPr lang="en-US" dirty="0" smtClean="0"/>
              <a:t>= impartial </a:t>
            </a:r>
            <a:r>
              <a:rPr lang="en-US" dirty="0"/>
              <a:t>third </a:t>
            </a:r>
            <a:r>
              <a:rPr lang="en-US" dirty="0" smtClean="0"/>
              <a:t>party</a:t>
            </a:r>
          </a:p>
          <a:p>
            <a:r>
              <a:rPr lang="en-US" dirty="0" smtClean="0"/>
              <a:t>Follow the Underground Storage Tanks Procedures Manual (updated Mar 22, 2017)</a:t>
            </a: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Scoping </a:t>
            </a:r>
            <a:r>
              <a:rPr lang="mr-IN" dirty="0" smtClean="0"/>
              <a:t>–</a:t>
            </a:r>
            <a:r>
              <a:rPr lang="en-US" dirty="0" smtClean="0"/>
              <a:t> extent?</a:t>
            </a:r>
          </a:p>
          <a:p>
            <a:pPr lvl="1"/>
            <a:r>
              <a:rPr lang="en-US" dirty="0" smtClean="0"/>
              <a:t>Conceptual Site Model </a:t>
            </a:r>
            <a:r>
              <a:rPr lang="mr-IN" dirty="0" smtClean="0"/>
              <a:t>–</a:t>
            </a:r>
            <a:r>
              <a:rPr lang="en-US" dirty="0" smtClean="0"/>
              <a:t> first estimate: source, threat</a:t>
            </a:r>
          </a:p>
          <a:p>
            <a:pPr lvl="1"/>
            <a:r>
              <a:rPr lang="en-US" dirty="0" smtClean="0"/>
              <a:t>Release Investigation </a:t>
            </a:r>
            <a:r>
              <a:rPr lang="mr-IN" dirty="0" smtClean="0"/>
              <a:t>–</a:t>
            </a:r>
            <a:r>
              <a:rPr lang="en-US" dirty="0" smtClean="0"/>
              <a:t> sampling, overseen by DEC</a:t>
            </a:r>
          </a:p>
          <a:p>
            <a:pPr lvl="2"/>
            <a:r>
              <a:rPr lang="en-US" dirty="0" smtClean="0"/>
              <a:t>Report within 45 days</a:t>
            </a:r>
          </a:p>
          <a:p>
            <a:pPr lvl="1"/>
            <a:r>
              <a:rPr lang="en-US" dirty="0" smtClean="0"/>
              <a:t>Cleanup levels </a:t>
            </a:r>
            <a:r>
              <a:rPr lang="mr-IN" dirty="0" smtClean="0"/>
              <a:t>–</a:t>
            </a:r>
            <a:r>
              <a:rPr lang="en-US" dirty="0" smtClean="0"/>
              <a:t> targets vary by contaminant, place, etc.</a:t>
            </a:r>
          </a:p>
          <a:p>
            <a:pPr lvl="1"/>
            <a:r>
              <a:rPr lang="en-US" dirty="0" smtClean="0"/>
              <a:t>Risk Assessment </a:t>
            </a:r>
            <a:r>
              <a:rPr lang="mr-IN" dirty="0" smtClean="0"/>
              <a:t>–</a:t>
            </a:r>
            <a:r>
              <a:rPr lang="en-US" dirty="0" smtClean="0"/>
              <a:t> info to/from stakeholders</a:t>
            </a:r>
          </a:p>
          <a:p>
            <a:pPr lvl="1"/>
            <a:r>
              <a:rPr lang="en-US" dirty="0" smtClean="0"/>
              <a:t>Corrective Action Plan </a:t>
            </a:r>
          </a:p>
          <a:p>
            <a:pPr lvl="2"/>
            <a:r>
              <a:rPr lang="en-US" dirty="0" smtClean="0"/>
              <a:t>Interim plan required within 60 days of the release</a:t>
            </a:r>
          </a:p>
          <a:p>
            <a:pPr lvl="1"/>
            <a:r>
              <a:rPr lang="en-US" dirty="0" smtClean="0"/>
              <a:t>Final Corrective Action Report after the work</a:t>
            </a:r>
          </a:p>
          <a:p>
            <a:pPr lvl="1"/>
            <a:r>
              <a:rPr lang="en-US" dirty="0" smtClean="0"/>
              <a:t>Site closure/Institutional Controls </a:t>
            </a:r>
            <a:r>
              <a:rPr lang="mr-IN" dirty="0" smtClean="0"/>
              <a:t>–</a:t>
            </a:r>
            <a:r>
              <a:rPr lang="en-US" dirty="0" smtClean="0"/>
              <a:t> limits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90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381513"/>
            <a:ext cx="82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https://dec.alaska.gov/Applications/SPAR/PublicMVC/CSP/Search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Untitled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5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08"/>
            <a:ext cx="9144000" cy="6317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246817"/>
            <a:ext cx="9019530" cy="51949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7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0"/>
            <a:ext cx="7528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70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-25392"/>
            <a:ext cx="8648700" cy="421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3594100"/>
            <a:ext cx="84328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44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 tooltip="Send Larry email"/>
              </a:rPr>
              <a:t>Larry </a:t>
            </a:r>
            <a:r>
              <a:rPr lang="en-US" dirty="0">
                <a:hlinkClick r:id="rId2" tooltip="Send Larry email"/>
              </a:rPr>
              <a:t>Brinkerhoff</a:t>
            </a:r>
            <a:r>
              <a:rPr lang="en-US" dirty="0"/>
              <a:t>, UST Prevention Manager</a:t>
            </a:r>
          </a:p>
          <a:p>
            <a:pPr marL="0" indent="0">
              <a:buNone/>
            </a:pPr>
            <a:r>
              <a:rPr lang="en-US" dirty="0"/>
              <a:t>Alaska Department of Environmental Conservation</a:t>
            </a:r>
          </a:p>
          <a:p>
            <a:pPr marL="0" indent="0">
              <a:buNone/>
            </a:pPr>
            <a:r>
              <a:rPr lang="en-US" dirty="0"/>
              <a:t>555 Cordova Street</a:t>
            </a:r>
          </a:p>
          <a:p>
            <a:pPr marL="0" indent="0">
              <a:buNone/>
            </a:pPr>
            <a:r>
              <a:rPr lang="en-US" dirty="0"/>
              <a:t>Anchorage, AK 99501-2617</a:t>
            </a:r>
          </a:p>
          <a:p>
            <a:pPr marL="0" indent="0">
              <a:buNone/>
            </a:pPr>
            <a:r>
              <a:rPr lang="en-US" dirty="0"/>
              <a:t>Telephone: 907-269-3055</a:t>
            </a:r>
          </a:p>
          <a:p>
            <a:pPr marL="0" indent="0">
              <a:buNone/>
            </a:pPr>
            <a:r>
              <a:rPr lang="en-US" dirty="0"/>
              <a:t>Fax Number: 907-269-7687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https://dec.alaska.gov/spar/csp/contact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1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88" y="1601762"/>
            <a:ext cx="8229600" cy="3059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Until 1980s, USTs were made of bare steel</a:t>
            </a:r>
            <a:r>
              <a:rPr lang="mr-IN" dirty="0" smtClean="0">
                <a:solidFill>
                  <a:schemeClr val="bg1"/>
                </a:solidFill>
              </a:rPr>
              <a:t>…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LUST = Leaking Underground Storage Tank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USTs are regulated to avoid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77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Groundwater pollution</a:t>
            </a:r>
          </a:p>
          <a:p>
            <a:pPr lvl="1"/>
            <a:r>
              <a:rPr lang="en-US" dirty="0"/>
              <a:t>50-240 billions of gallons protected each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LUSTs most common source of GW pollution, spec. petroleum</a:t>
            </a:r>
            <a:endParaRPr lang="en-US" dirty="0"/>
          </a:p>
          <a:p>
            <a:r>
              <a:rPr lang="en-US" dirty="0" smtClean="0"/>
              <a:t>Lost product</a:t>
            </a:r>
          </a:p>
          <a:p>
            <a:r>
              <a:rPr lang="en-US" dirty="0" smtClean="0"/>
              <a:t>Vapor intrusion</a:t>
            </a:r>
          </a:p>
          <a:p>
            <a:r>
              <a:rPr lang="en-US" dirty="0" smtClean="0"/>
              <a:t>Housing values depreciation</a:t>
            </a:r>
          </a:p>
          <a:p>
            <a:pPr lvl="1"/>
            <a:r>
              <a:rPr lang="en-US" dirty="0" smtClean="0"/>
              <a:t>3-6% depreciation after a high-profile release</a:t>
            </a:r>
          </a:p>
          <a:p>
            <a:pPr lvl="1"/>
            <a:r>
              <a:rPr lang="en-US" dirty="0" smtClean="0"/>
              <a:t>4-9% depreciation even after it’s cleaned up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Costs avoided: $120 million per year to $530 million per year (not counting groundwater cleanup)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3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21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U.S. Code, Title 42, Chapter 82, Subchapter IX</a:t>
            </a:r>
            <a:endParaRPr lang="en-US" dirty="0" smtClean="0"/>
          </a:p>
          <a:p>
            <a:pPr lvl="1"/>
            <a:r>
              <a:rPr lang="en-US" dirty="0" smtClean="0"/>
              <a:t>Includes amendments to Solid Waste Disposal Act of 1984</a:t>
            </a:r>
          </a:p>
          <a:p>
            <a:pPr lvl="2"/>
            <a:r>
              <a:rPr lang="en-US" dirty="0" smtClean="0"/>
              <a:t>Created UST program </a:t>
            </a:r>
          </a:p>
          <a:p>
            <a:pPr lvl="2"/>
            <a:r>
              <a:rPr lang="en-US" dirty="0" smtClean="0"/>
              <a:t>LUST Trust Fund established 1986 for cleaning up leaks</a:t>
            </a:r>
          </a:p>
          <a:p>
            <a:pPr lvl="1"/>
            <a:r>
              <a:rPr lang="en-US" dirty="0" smtClean="0"/>
              <a:t>Energy Policy Act of 2005 Title XV, Subtitle B </a:t>
            </a:r>
          </a:p>
          <a:p>
            <a:pPr lvl="2"/>
            <a:r>
              <a:rPr lang="en-US" dirty="0" smtClean="0"/>
              <a:t>Underground Storage Tank Compliance Act of 2005</a:t>
            </a:r>
          </a:p>
          <a:p>
            <a:pPr lvl="2"/>
            <a:r>
              <a:rPr lang="en-US" dirty="0" smtClean="0"/>
              <a:t>Provisions focus on preventing releases</a:t>
            </a:r>
          </a:p>
          <a:p>
            <a:pPr lvl="1"/>
            <a:r>
              <a:rPr lang="en-US" dirty="0" smtClean="0"/>
              <a:t>Gives EPA authority to regulate USTs</a:t>
            </a:r>
          </a:p>
          <a:p>
            <a:pPr lvl="1"/>
            <a:r>
              <a:rPr lang="en-US" dirty="0" smtClean="0"/>
              <a:t>2015 Updated codes, biofuel </a:t>
            </a:r>
            <a:r>
              <a:rPr lang="en-US" dirty="0" err="1" smtClean="0"/>
              <a:t>regs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EPA regulates USTs in Indian country</a:t>
            </a:r>
          </a:p>
          <a:p>
            <a:r>
              <a:rPr lang="en-US" dirty="0" smtClean="0"/>
              <a:t>38 States have their own UST programs, others have primacy to implement EPA program</a:t>
            </a:r>
          </a:p>
          <a:p>
            <a:pPr lvl="1"/>
            <a:r>
              <a:rPr lang="en-US" dirty="0" smtClean="0"/>
              <a:t>Alaska </a:t>
            </a:r>
            <a:r>
              <a:rPr lang="en-US" dirty="0" err="1" smtClean="0"/>
              <a:t>regs</a:t>
            </a:r>
            <a:r>
              <a:rPr lang="en-US" dirty="0" smtClean="0"/>
              <a:t>: </a:t>
            </a:r>
            <a:r>
              <a:rPr lang="en-US" dirty="0">
                <a:hlinkClick r:id="rId3"/>
              </a:rPr>
              <a:t>18 AAC 78, Article </a:t>
            </a:r>
            <a:r>
              <a:rPr lang="en-US" dirty="0" smtClean="0">
                <a:hlinkClick r:id="rId3"/>
              </a:rPr>
              <a:t>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Alaska Department of Environmental Conservation (ADEC)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9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 all tanks have to meet federal EPA regulations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These </a:t>
            </a:r>
            <a:r>
              <a:rPr lang="en-US" sz="4000" dirty="0"/>
              <a:t>USTs do </a:t>
            </a:r>
            <a:r>
              <a:rPr lang="en-US" sz="4000" dirty="0" smtClean="0"/>
              <a:t>NOT </a:t>
            </a:r>
            <a:r>
              <a:rPr lang="en-US" sz="4000" dirty="0"/>
              <a:t>need to meet federal requirements for USTs</a:t>
            </a:r>
            <a:r>
              <a:rPr lang="en-US" sz="4000" dirty="0" smtClean="0"/>
              <a:t>: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dirty="0"/>
              <a:t>Farm and residential tanks of 1,100 gallons or less capacity holding motor fuel used for noncommercial purposes;</a:t>
            </a:r>
          </a:p>
          <a:p>
            <a:r>
              <a:rPr lang="en-US" dirty="0"/>
              <a:t>Tanks storing heating oil used on the premises where it is stored;</a:t>
            </a:r>
          </a:p>
          <a:p>
            <a:r>
              <a:rPr lang="en-US" dirty="0"/>
              <a:t>Tanks on or above the floor of underground areas, such as basements or tunnels;</a:t>
            </a:r>
          </a:p>
          <a:p>
            <a:r>
              <a:rPr lang="en-US" dirty="0"/>
              <a:t>Septic tanks and systems for collecting storm water and wastewater;</a:t>
            </a:r>
          </a:p>
          <a:p>
            <a:r>
              <a:rPr lang="en-US" dirty="0"/>
              <a:t>Flow-through process tanks;</a:t>
            </a:r>
          </a:p>
          <a:p>
            <a:r>
              <a:rPr lang="en-US" dirty="0"/>
              <a:t>Tanks of 110 gallons or less capacity; and</a:t>
            </a:r>
          </a:p>
          <a:p>
            <a:r>
              <a:rPr lang="en-US" dirty="0"/>
              <a:t>Emergency spill and overfill tanks.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1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 DEC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Spill Prevention and Response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/>
              <a:t>Contaminated Sites Program</a:t>
            </a:r>
          </a:p>
          <a:p>
            <a:pPr lvl="2"/>
            <a:r>
              <a:rPr lang="en-US" dirty="0" smtClean="0"/>
              <a:t>Underground Storage Tank staff</a:t>
            </a:r>
          </a:p>
          <a:p>
            <a:r>
              <a:rPr lang="en-US" b="1" dirty="0"/>
              <a:t>This unit’s primary activities include: </a:t>
            </a:r>
            <a:endParaRPr lang="en-US" dirty="0"/>
          </a:p>
          <a:p>
            <a:pPr lvl="1"/>
            <a:r>
              <a:rPr lang="en-US" dirty="0"/>
              <a:t>Provides technical assistance to UST owners/operators</a:t>
            </a:r>
          </a:p>
          <a:p>
            <a:pPr lvl="1"/>
            <a:r>
              <a:rPr lang="en-US" dirty="0"/>
              <a:t>Performs audits of third-party UST inspectors</a:t>
            </a:r>
          </a:p>
          <a:p>
            <a:pPr lvl="1"/>
            <a:r>
              <a:rPr lang="en-US" dirty="0"/>
              <a:t>Reviews third-party inspection reports for UST systems</a:t>
            </a:r>
          </a:p>
          <a:p>
            <a:pPr lvl="1"/>
            <a:r>
              <a:rPr lang="en-US" dirty="0"/>
              <a:t>Oversees UST certified worker program</a:t>
            </a:r>
          </a:p>
          <a:p>
            <a:pPr lvl="1"/>
            <a:r>
              <a:rPr lang="en-US" dirty="0"/>
              <a:t>Oversee regulated UST installs and closures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1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469" y="6445870"/>
            <a:ext cx="873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https://dec.alaska.gov/spar/csp/guidance-forms?search=</a:t>
            </a:r>
            <a:r>
              <a:rPr lang="en-US" dirty="0" smtClean="0">
                <a:hlinkClick r:id="rId2"/>
              </a:rPr>
              <a:t>ust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Untitl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57"/>
            <a:ext cx="11235765" cy="59349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617696"/>
            <a:ext cx="7533112" cy="51949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677703"/>
            <a:ext cx="7533112" cy="51949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49103"/>
            <a:ext cx="7533112" cy="51949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1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04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44042"/>
            <a:ext cx="9144000" cy="41847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7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7183</TotalTime>
  <Words>1700</Words>
  <Application>Microsoft Macintosh PowerPoint</Application>
  <PresentationFormat>On-screen Show (4:3)</PresentationFormat>
  <Paragraphs>186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LUST UST or bust</vt:lpstr>
      <vt:lpstr>UST =  Underground Storage Tank</vt:lpstr>
      <vt:lpstr>PowerPoint Presentation</vt:lpstr>
      <vt:lpstr>USTs are regulated to avoid…</vt:lpstr>
      <vt:lpstr>Regulations</vt:lpstr>
      <vt:lpstr>Do all tanks have to meet federal EPA regulations?</vt:lpstr>
      <vt:lpstr>Alaska DEC</vt:lpstr>
      <vt:lpstr>PowerPoint Presentation</vt:lpstr>
      <vt:lpstr>PowerPoint Presentation</vt:lpstr>
      <vt:lpstr>Financial Responsibility</vt:lpstr>
      <vt:lpstr>PowerPoint Presentation</vt:lpstr>
      <vt:lpstr>DEC certifies UST Operators, Tank Workers, and Third-Party Inspectors</vt:lpstr>
      <vt:lpstr>Extra steps for emerging fuels</vt:lpstr>
      <vt:lpstr>PowerPoint Presentation</vt:lpstr>
      <vt:lpstr>UST Database</vt:lpstr>
      <vt:lpstr>PowerPoint Presentation</vt:lpstr>
      <vt:lpstr>PowerPoint Presentation</vt:lpstr>
      <vt:lpstr>Monitoring</vt:lpstr>
      <vt:lpstr>Third-party Inspections</vt:lpstr>
      <vt:lpstr>PowerPoint Presentation</vt:lpstr>
      <vt:lpstr>Failure of Inspections or Monitoring  Leak Detection Probation</vt:lpstr>
      <vt:lpstr>What if you have a LUST??? (i.e. you find a leak)</vt:lpstr>
      <vt:lpstr>Responsibility for a LUST:  Owner &amp; Operator</vt:lpstr>
      <vt:lpstr>Cleanup Process for LUST</vt:lpstr>
      <vt:lpstr>PowerPoint Presentation</vt:lpstr>
      <vt:lpstr>PowerPoint Presentation</vt:lpstr>
      <vt:lpstr>PowerPoint Presentation</vt:lpstr>
      <vt:lpstr>PowerPoint Presentation</vt:lpstr>
      <vt:lpstr>Contacts</vt:lpstr>
    </vt:vector>
  </TitlesOfParts>
  <Manager/>
  <Company>University of Alaska Fairbanks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LUST UST or bust</dc:title>
  <dc:subject/>
  <dc:creator>Mel Durrett</dc:creator>
  <cp:keywords/>
  <dc:description/>
  <cp:lastModifiedBy>Mel Durrett</cp:lastModifiedBy>
  <cp:revision>30</cp:revision>
  <dcterms:created xsi:type="dcterms:W3CDTF">2020-04-22T20:37:40Z</dcterms:created>
  <dcterms:modified xsi:type="dcterms:W3CDTF">2020-04-28T00:32:27Z</dcterms:modified>
  <cp:category/>
</cp:coreProperties>
</file>