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sldIdLst>
    <p:sldId id="256" r:id="rId2"/>
    <p:sldId id="257" r:id="rId3"/>
    <p:sldId id="264" r:id="rId4"/>
    <p:sldId id="258" r:id="rId5"/>
    <p:sldId id="259" r:id="rId6"/>
    <p:sldId id="263" r:id="rId7"/>
    <p:sldId id="260" r:id="rId8"/>
    <p:sldId id="261" r:id="rId9"/>
    <p:sldId id="26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2" autoAdjust="0"/>
    <p:restoredTop sz="94660"/>
  </p:normalViewPr>
  <p:slideViewPr>
    <p:cSldViewPr snapToGrid="0">
      <p:cViewPr varScale="1">
        <p:scale>
          <a:sx n="134" d="100"/>
          <a:sy n="134" d="100"/>
        </p:scale>
        <p:origin x="62" y="7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BE709AC-94DA-42AB-8EDD-08B24009B2F5}"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B2A7E-4F81-4FF2-A7F3-5FB3DA1D9528}" type="slidenum">
              <a:rPr lang="en-US" smtClean="0"/>
              <a:t>‹#›</a:t>
            </a:fld>
            <a:endParaRPr lang="en-US"/>
          </a:p>
        </p:txBody>
      </p:sp>
    </p:spTree>
    <p:extLst>
      <p:ext uri="{BB962C8B-B14F-4D97-AF65-F5344CB8AC3E}">
        <p14:creationId xmlns:p14="http://schemas.microsoft.com/office/powerpoint/2010/main" val="1791376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BE709AC-94DA-42AB-8EDD-08B24009B2F5}"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B2A7E-4F81-4FF2-A7F3-5FB3DA1D9528}" type="slidenum">
              <a:rPr lang="en-US" smtClean="0"/>
              <a:t>‹#›</a:t>
            </a:fld>
            <a:endParaRPr lang="en-US"/>
          </a:p>
        </p:txBody>
      </p:sp>
    </p:spTree>
    <p:extLst>
      <p:ext uri="{BB962C8B-B14F-4D97-AF65-F5344CB8AC3E}">
        <p14:creationId xmlns:p14="http://schemas.microsoft.com/office/powerpoint/2010/main" val="1543225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BE709AC-94DA-42AB-8EDD-08B24009B2F5}"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B2A7E-4F81-4FF2-A7F3-5FB3DA1D9528}"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77699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BE709AC-94DA-42AB-8EDD-08B24009B2F5}"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B2A7E-4F81-4FF2-A7F3-5FB3DA1D9528}" type="slidenum">
              <a:rPr lang="en-US" smtClean="0"/>
              <a:t>‹#›</a:t>
            </a:fld>
            <a:endParaRPr lang="en-US"/>
          </a:p>
        </p:txBody>
      </p:sp>
    </p:spTree>
    <p:extLst>
      <p:ext uri="{BB962C8B-B14F-4D97-AF65-F5344CB8AC3E}">
        <p14:creationId xmlns:p14="http://schemas.microsoft.com/office/powerpoint/2010/main" val="753541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BE709AC-94DA-42AB-8EDD-08B24009B2F5}"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B2A7E-4F81-4FF2-A7F3-5FB3DA1D952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80642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BE709AC-94DA-42AB-8EDD-08B24009B2F5}"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B2A7E-4F81-4FF2-A7F3-5FB3DA1D9528}" type="slidenum">
              <a:rPr lang="en-US" smtClean="0"/>
              <a:t>‹#›</a:t>
            </a:fld>
            <a:endParaRPr lang="en-US"/>
          </a:p>
        </p:txBody>
      </p:sp>
    </p:spTree>
    <p:extLst>
      <p:ext uri="{BB962C8B-B14F-4D97-AF65-F5344CB8AC3E}">
        <p14:creationId xmlns:p14="http://schemas.microsoft.com/office/powerpoint/2010/main" val="2323812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E709AC-94DA-42AB-8EDD-08B24009B2F5}"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B2A7E-4F81-4FF2-A7F3-5FB3DA1D9528}" type="slidenum">
              <a:rPr lang="en-US" smtClean="0"/>
              <a:t>‹#›</a:t>
            </a:fld>
            <a:endParaRPr lang="en-US"/>
          </a:p>
        </p:txBody>
      </p:sp>
    </p:spTree>
    <p:extLst>
      <p:ext uri="{BB962C8B-B14F-4D97-AF65-F5344CB8AC3E}">
        <p14:creationId xmlns:p14="http://schemas.microsoft.com/office/powerpoint/2010/main" val="1114827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E709AC-94DA-42AB-8EDD-08B24009B2F5}"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B2A7E-4F81-4FF2-A7F3-5FB3DA1D9528}" type="slidenum">
              <a:rPr lang="en-US" smtClean="0"/>
              <a:t>‹#›</a:t>
            </a:fld>
            <a:endParaRPr lang="en-US"/>
          </a:p>
        </p:txBody>
      </p:sp>
    </p:spTree>
    <p:extLst>
      <p:ext uri="{BB962C8B-B14F-4D97-AF65-F5344CB8AC3E}">
        <p14:creationId xmlns:p14="http://schemas.microsoft.com/office/powerpoint/2010/main" val="3950519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E709AC-94DA-42AB-8EDD-08B24009B2F5}"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B2A7E-4F81-4FF2-A7F3-5FB3DA1D9528}" type="slidenum">
              <a:rPr lang="en-US" smtClean="0"/>
              <a:t>‹#›</a:t>
            </a:fld>
            <a:endParaRPr lang="en-US"/>
          </a:p>
        </p:txBody>
      </p:sp>
    </p:spTree>
    <p:extLst>
      <p:ext uri="{BB962C8B-B14F-4D97-AF65-F5344CB8AC3E}">
        <p14:creationId xmlns:p14="http://schemas.microsoft.com/office/powerpoint/2010/main" val="71086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BE709AC-94DA-42AB-8EDD-08B24009B2F5}"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B2A7E-4F81-4FF2-A7F3-5FB3DA1D9528}" type="slidenum">
              <a:rPr lang="en-US" smtClean="0"/>
              <a:t>‹#›</a:t>
            </a:fld>
            <a:endParaRPr lang="en-US"/>
          </a:p>
        </p:txBody>
      </p:sp>
    </p:spTree>
    <p:extLst>
      <p:ext uri="{BB962C8B-B14F-4D97-AF65-F5344CB8AC3E}">
        <p14:creationId xmlns:p14="http://schemas.microsoft.com/office/powerpoint/2010/main" val="3636529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BE709AC-94DA-42AB-8EDD-08B24009B2F5}"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B2A7E-4F81-4FF2-A7F3-5FB3DA1D9528}" type="slidenum">
              <a:rPr lang="en-US" smtClean="0"/>
              <a:t>‹#›</a:t>
            </a:fld>
            <a:endParaRPr lang="en-US"/>
          </a:p>
        </p:txBody>
      </p:sp>
    </p:spTree>
    <p:extLst>
      <p:ext uri="{BB962C8B-B14F-4D97-AF65-F5344CB8AC3E}">
        <p14:creationId xmlns:p14="http://schemas.microsoft.com/office/powerpoint/2010/main" val="3309350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BE709AC-94DA-42AB-8EDD-08B24009B2F5}" type="datetimeFigureOut">
              <a:rPr lang="en-US" smtClean="0"/>
              <a:t>4/15/2020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DB2A7E-4F81-4FF2-A7F3-5FB3DA1D9528}" type="slidenum">
              <a:rPr lang="en-US" smtClean="0"/>
              <a:t>‹#›</a:t>
            </a:fld>
            <a:endParaRPr lang="en-US"/>
          </a:p>
        </p:txBody>
      </p:sp>
    </p:spTree>
    <p:extLst>
      <p:ext uri="{BB962C8B-B14F-4D97-AF65-F5344CB8AC3E}">
        <p14:creationId xmlns:p14="http://schemas.microsoft.com/office/powerpoint/2010/main" val="3911016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BE709AC-94DA-42AB-8EDD-08B24009B2F5}" type="datetimeFigureOut">
              <a:rPr lang="en-US" smtClean="0"/>
              <a:t>4/15/2020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DB2A7E-4F81-4FF2-A7F3-5FB3DA1D9528}" type="slidenum">
              <a:rPr lang="en-US" smtClean="0"/>
              <a:t>‹#›</a:t>
            </a:fld>
            <a:endParaRPr lang="en-US"/>
          </a:p>
        </p:txBody>
      </p:sp>
    </p:spTree>
    <p:extLst>
      <p:ext uri="{BB962C8B-B14F-4D97-AF65-F5344CB8AC3E}">
        <p14:creationId xmlns:p14="http://schemas.microsoft.com/office/powerpoint/2010/main" val="972058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709AC-94DA-42AB-8EDD-08B24009B2F5}" type="datetimeFigureOut">
              <a:rPr lang="en-US" smtClean="0"/>
              <a:t>4/15/2020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DB2A7E-4F81-4FF2-A7F3-5FB3DA1D9528}" type="slidenum">
              <a:rPr lang="en-US" smtClean="0"/>
              <a:t>‹#›</a:t>
            </a:fld>
            <a:endParaRPr lang="en-US"/>
          </a:p>
        </p:txBody>
      </p:sp>
    </p:spTree>
    <p:extLst>
      <p:ext uri="{BB962C8B-B14F-4D97-AF65-F5344CB8AC3E}">
        <p14:creationId xmlns:p14="http://schemas.microsoft.com/office/powerpoint/2010/main" val="1940232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BE709AC-94DA-42AB-8EDD-08B24009B2F5}"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B2A7E-4F81-4FF2-A7F3-5FB3DA1D9528}" type="slidenum">
              <a:rPr lang="en-US" smtClean="0"/>
              <a:t>‹#›</a:t>
            </a:fld>
            <a:endParaRPr lang="en-US"/>
          </a:p>
        </p:txBody>
      </p:sp>
    </p:spTree>
    <p:extLst>
      <p:ext uri="{BB962C8B-B14F-4D97-AF65-F5344CB8AC3E}">
        <p14:creationId xmlns:p14="http://schemas.microsoft.com/office/powerpoint/2010/main" val="1516289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BE709AC-94DA-42AB-8EDD-08B24009B2F5}"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B2A7E-4F81-4FF2-A7F3-5FB3DA1D9528}" type="slidenum">
              <a:rPr lang="en-US" smtClean="0"/>
              <a:t>‹#›</a:t>
            </a:fld>
            <a:endParaRPr lang="en-US"/>
          </a:p>
        </p:txBody>
      </p:sp>
    </p:spTree>
    <p:extLst>
      <p:ext uri="{BB962C8B-B14F-4D97-AF65-F5344CB8AC3E}">
        <p14:creationId xmlns:p14="http://schemas.microsoft.com/office/powerpoint/2010/main" val="2717969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BE709AC-94DA-42AB-8EDD-08B24009B2F5}" type="datetimeFigureOut">
              <a:rPr lang="en-US" smtClean="0"/>
              <a:t>4/15/2020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DB2A7E-4F81-4FF2-A7F3-5FB3DA1D9528}" type="slidenum">
              <a:rPr lang="en-US" smtClean="0"/>
              <a:t>‹#›</a:t>
            </a:fld>
            <a:endParaRPr lang="en-US"/>
          </a:p>
        </p:txBody>
      </p:sp>
    </p:spTree>
    <p:extLst>
      <p:ext uri="{BB962C8B-B14F-4D97-AF65-F5344CB8AC3E}">
        <p14:creationId xmlns:p14="http://schemas.microsoft.com/office/powerpoint/2010/main" val="333210961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72" y="272288"/>
            <a:ext cx="5925020" cy="523220"/>
          </a:xfrm>
          <a:prstGeom prst="rect">
            <a:avLst/>
          </a:prstGeom>
          <a:noFill/>
        </p:spPr>
        <p:txBody>
          <a:bodyPr wrap="none" rtlCol="0">
            <a:spAutoFit/>
          </a:bodyPr>
          <a:lstStyle/>
          <a:p>
            <a:r>
              <a:rPr lang="en-US" sz="2800" dirty="0" smtClean="0">
                <a:latin typeface="Adobe Gothic Std B" panose="020B0800000000000000" pitchFamily="34" charset="-128"/>
                <a:ea typeface="Adobe Gothic Std B" panose="020B0800000000000000" pitchFamily="34" charset="-128"/>
              </a:rPr>
              <a:t>Essential Fish Habitat Consultation</a:t>
            </a:r>
            <a:endParaRPr lang="en-US" sz="2800" dirty="0">
              <a:latin typeface="Adobe Gothic Std B" panose="020B0800000000000000" pitchFamily="34" charset="-128"/>
              <a:ea typeface="Adobe Gothic Std B" panose="020B0800000000000000" pitchFamily="34" charset="-128"/>
            </a:endParaRPr>
          </a:p>
        </p:txBody>
      </p:sp>
      <p:sp>
        <p:nvSpPr>
          <p:cNvPr id="5" name="TextBox 4"/>
          <p:cNvSpPr txBox="1"/>
          <p:nvPr/>
        </p:nvSpPr>
        <p:spPr>
          <a:xfrm>
            <a:off x="363728" y="5541264"/>
            <a:ext cx="1616148" cy="923330"/>
          </a:xfrm>
          <a:prstGeom prst="rect">
            <a:avLst/>
          </a:prstGeom>
          <a:noFill/>
        </p:spPr>
        <p:txBody>
          <a:bodyPr wrap="none" rtlCol="0">
            <a:spAutoFit/>
          </a:bodyPr>
          <a:lstStyle/>
          <a:p>
            <a:r>
              <a:rPr lang="en-US" dirty="0" smtClean="0">
                <a:latin typeface="Adobe Gothic Std B" panose="020B0800000000000000" pitchFamily="34" charset="-128"/>
                <a:ea typeface="Adobe Gothic Std B" panose="020B0800000000000000" pitchFamily="34" charset="-128"/>
              </a:rPr>
              <a:t>Caitlin Smoot</a:t>
            </a:r>
          </a:p>
          <a:p>
            <a:r>
              <a:rPr lang="en-US" dirty="0" smtClean="0">
                <a:latin typeface="Adobe Gothic Std B" panose="020B0800000000000000" pitchFamily="34" charset="-128"/>
                <a:ea typeface="Adobe Gothic Std B" panose="020B0800000000000000" pitchFamily="34" charset="-128"/>
              </a:rPr>
              <a:t>ENVE 644</a:t>
            </a:r>
          </a:p>
          <a:p>
            <a:r>
              <a:rPr lang="en-US" dirty="0" smtClean="0">
                <a:latin typeface="Adobe Gothic Std B" panose="020B0800000000000000" pitchFamily="34" charset="-128"/>
                <a:ea typeface="Adobe Gothic Std B" panose="020B0800000000000000" pitchFamily="34" charset="-128"/>
              </a:rPr>
              <a:t>15 April 2020</a:t>
            </a:r>
            <a:endParaRPr lang="en-US" dirty="0">
              <a:latin typeface="Adobe Gothic Std B" panose="020B0800000000000000" pitchFamily="34" charset="-128"/>
              <a:ea typeface="Adobe Gothic Std B" panose="020B0800000000000000" pitchFamily="34" charset="-128"/>
            </a:endParaRPr>
          </a:p>
        </p:txBody>
      </p:sp>
      <p:pic>
        <p:nvPicPr>
          <p:cNvPr id="6" name="Picture 5"/>
          <p:cNvPicPr>
            <a:picLocks noChangeAspect="1"/>
          </p:cNvPicPr>
          <p:nvPr/>
        </p:nvPicPr>
        <p:blipFill>
          <a:blip r:embed="rId2"/>
          <a:stretch>
            <a:fillRect/>
          </a:stretch>
        </p:blipFill>
        <p:spPr>
          <a:xfrm>
            <a:off x="3722478" y="1920049"/>
            <a:ext cx="5462926" cy="3657600"/>
          </a:xfrm>
          <a:prstGeom prst="rect">
            <a:avLst/>
          </a:prstGeom>
        </p:spPr>
      </p:pic>
      <p:sp>
        <p:nvSpPr>
          <p:cNvPr id="7" name="TextBox 6"/>
          <p:cNvSpPr txBox="1"/>
          <p:nvPr/>
        </p:nvSpPr>
        <p:spPr>
          <a:xfrm>
            <a:off x="8436481" y="5577649"/>
            <a:ext cx="748923" cy="215444"/>
          </a:xfrm>
          <a:prstGeom prst="rect">
            <a:avLst/>
          </a:prstGeom>
          <a:noFill/>
        </p:spPr>
        <p:txBody>
          <a:bodyPr wrap="none" rtlCol="0">
            <a:spAutoFit/>
          </a:bodyPr>
          <a:lstStyle/>
          <a:p>
            <a:r>
              <a:rPr lang="en-US" sz="800" dirty="0" smtClean="0"/>
              <a:t>NOAA NMFS</a:t>
            </a:r>
            <a:endParaRPr lang="en-US" sz="800" dirty="0"/>
          </a:p>
        </p:txBody>
      </p:sp>
    </p:spTree>
    <p:extLst>
      <p:ext uri="{BB962C8B-B14F-4D97-AF65-F5344CB8AC3E}">
        <p14:creationId xmlns:p14="http://schemas.microsoft.com/office/powerpoint/2010/main" val="3435657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5072" y="272288"/>
            <a:ext cx="4677884" cy="523220"/>
          </a:xfrm>
          <a:prstGeom prst="rect">
            <a:avLst/>
          </a:prstGeom>
          <a:noFill/>
        </p:spPr>
        <p:txBody>
          <a:bodyPr wrap="none" rtlCol="0">
            <a:spAutoFit/>
          </a:bodyPr>
          <a:lstStyle/>
          <a:p>
            <a:r>
              <a:rPr lang="en-US" sz="2800" dirty="0" smtClean="0">
                <a:latin typeface="Adobe Gothic Std B" panose="020B0800000000000000" pitchFamily="34" charset="-128"/>
                <a:ea typeface="Adobe Gothic Std B" panose="020B0800000000000000" pitchFamily="34" charset="-128"/>
              </a:rPr>
              <a:t>Essential Fish Habitat (EFH)</a:t>
            </a:r>
            <a:endParaRPr lang="en-US" sz="2800" dirty="0">
              <a:latin typeface="Adobe Gothic Std B" panose="020B0800000000000000" pitchFamily="34" charset="-128"/>
              <a:ea typeface="Adobe Gothic Std B" panose="020B0800000000000000" pitchFamily="34" charset="-128"/>
            </a:endParaRPr>
          </a:p>
        </p:txBody>
      </p:sp>
      <p:sp>
        <p:nvSpPr>
          <p:cNvPr id="4" name="TextBox 3"/>
          <p:cNvSpPr txBox="1"/>
          <p:nvPr/>
        </p:nvSpPr>
        <p:spPr>
          <a:xfrm>
            <a:off x="195072" y="930656"/>
            <a:ext cx="9520428" cy="4955203"/>
          </a:xfrm>
          <a:prstGeom prst="rect">
            <a:avLst/>
          </a:prstGeom>
          <a:noFill/>
        </p:spPr>
        <p:txBody>
          <a:bodyPr wrap="square" rtlCol="0">
            <a:spAutoFit/>
          </a:bodyPr>
          <a:lstStyle/>
          <a:p>
            <a:pPr>
              <a:spcAft>
                <a:spcPts val="1200"/>
              </a:spcAft>
            </a:pPr>
            <a:r>
              <a:rPr lang="en-US" sz="2200" dirty="0" smtClean="0">
                <a:latin typeface="Adobe Gothic Std B" panose="020B0800000000000000" pitchFamily="34" charset="-128"/>
                <a:ea typeface="Adobe Gothic Std B" panose="020B0800000000000000" pitchFamily="34" charset="-128"/>
              </a:rPr>
              <a:t>Defined in 1996 amendments to Magnuson-Stevens Act (MSA) as:</a:t>
            </a:r>
          </a:p>
          <a:p>
            <a:pPr>
              <a:spcAft>
                <a:spcPts val="1200"/>
              </a:spcAft>
            </a:pPr>
            <a:r>
              <a:rPr lang="en-US" sz="2200" dirty="0" smtClean="0">
                <a:solidFill>
                  <a:schemeClr val="accent1">
                    <a:lumMod val="75000"/>
                  </a:schemeClr>
                </a:solidFill>
                <a:latin typeface="Adobe Gothic Std B" panose="020B0800000000000000" pitchFamily="34" charset="-128"/>
                <a:ea typeface="Adobe Gothic Std B" panose="020B0800000000000000" pitchFamily="34" charset="-128"/>
              </a:rPr>
              <a:t>"</a:t>
            </a:r>
            <a:r>
              <a:rPr lang="en-US" sz="2200" dirty="0">
                <a:solidFill>
                  <a:schemeClr val="accent1">
                    <a:lumMod val="75000"/>
                  </a:schemeClr>
                </a:solidFill>
                <a:latin typeface="Adobe Gothic Std B" panose="020B0800000000000000" pitchFamily="34" charset="-128"/>
                <a:ea typeface="Adobe Gothic Std B" panose="020B0800000000000000" pitchFamily="34" charset="-128"/>
              </a:rPr>
              <a:t>those waters and substrate necessary to fish for spawning, breeding, feeding or growth to </a:t>
            </a:r>
            <a:r>
              <a:rPr lang="en-US" sz="2200" dirty="0" smtClean="0">
                <a:solidFill>
                  <a:schemeClr val="accent1">
                    <a:lumMod val="75000"/>
                  </a:schemeClr>
                </a:solidFill>
                <a:latin typeface="Adobe Gothic Std B" panose="020B0800000000000000" pitchFamily="34" charset="-128"/>
                <a:ea typeface="Adobe Gothic Std B" panose="020B0800000000000000" pitchFamily="34" charset="-128"/>
              </a:rPr>
              <a:t>maturity "</a:t>
            </a:r>
          </a:p>
          <a:p>
            <a:pPr>
              <a:spcAft>
                <a:spcPts val="1200"/>
              </a:spcAft>
            </a:pPr>
            <a:endParaRPr lang="en-US" sz="2000" dirty="0">
              <a:latin typeface="Adobe Gothic Std B" panose="020B0800000000000000" pitchFamily="34" charset="-128"/>
              <a:ea typeface="Adobe Gothic Std B" panose="020B0800000000000000" pitchFamily="34" charset="-128"/>
            </a:endParaRPr>
          </a:p>
          <a:p>
            <a:pPr marL="342900" indent="-342900">
              <a:spcAft>
                <a:spcPts val="1200"/>
              </a:spcAft>
              <a:buFont typeface="Arial" panose="020B0604020202020204" pitchFamily="34" charset="0"/>
              <a:buChar char="•"/>
            </a:pPr>
            <a:r>
              <a:rPr lang="en-US" sz="2000" dirty="0" smtClean="0">
                <a:latin typeface="Adobe Gothic Std B" panose="020B0800000000000000" pitchFamily="34" charset="-128"/>
                <a:ea typeface="Adobe Gothic Std B" panose="020B0800000000000000" pitchFamily="34" charset="-128"/>
              </a:rPr>
              <a:t>Provisions are in 50 CFR Part 600</a:t>
            </a:r>
          </a:p>
          <a:p>
            <a:pPr marL="342900" indent="-342900">
              <a:spcAft>
                <a:spcPts val="1200"/>
              </a:spcAft>
              <a:buFont typeface="Arial" panose="020B0604020202020204" pitchFamily="34" charset="0"/>
              <a:buChar char="•"/>
            </a:pPr>
            <a:r>
              <a:rPr lang="en-US" sz="2000" dirty="0" smtClean="0">
                <a:latin typeface="Adobe Gothic Std B" panose="020B0800000000000000" pitchFamily="34" charset="-128"/>
                <a:ea typeface="Adobe Gothic Std B" panose="020B0800000000000000" pitchFamily="34" charset="-128"/>
              </a:rPr>
              <a:t>Based on best-available science (EFH updated in 5 year cycles)</a:t>
            </a:r>
          </a:p>
          <a:p>
            <a:pPr marL="342900" indent="-342900">
              <a:spcAft>
                <a:spcPts val="1200"/>
              </a:spcAft>
              <a:buFont typeface="Arial" panose="020B0604020202020204" pitchFamily="34" charset="0"/>
              <a:buChar char="•"/>
            </a:pPr>
            <a:r>
              <a:rPr lang="en-US" sz="2000" dirty="0" smtClean="0">
                <a:latin typeface="Adobe Gothic Std B" panose="020B0800000000000000" pitchFamily="34" charset="-128"/>
                <a:ea typeface="Adobe Gothic Std B" panose="020B0800000000000000" pitchFamily="34" charset="-128"/>
              </a:rPr>
              <a:t>National Oceanic Atmospheric Administration (NOAA) Fisheries works with regional fisheries councils to define EFH</a:t>
            </a:r>
            <a:endParaRPr lang="en-US" sz="2000" dirty="0">
              <a:latin typeface="Adobe Gothic Std B" panose="020B0800000000000000" pitchFamily="34" charset="-128"/>
              <a:ea typeface="Adobe Gothic Std B" panose="020B0800000000000000" pitchFamily="34" charset="-128"/>
            </a:endParaRPr>
          </a:p>
          <a:p>
            <a:pPr marL="1257300" lvl="2" indent="-342900">
              <a:spcAft>
                <a:spcPts val="1200"/>
              </a:spcAft>
              <a:buFont typeface="Arial" panose="020B0604020202020204" pitchFamily="34" charset="0"/>
              <a:buChar char="•"/>
            </a:pPr>
            <a:r>
              <a:rPr lang="en-US" sz="2000" dirty="0" smtClean="0">
                <a:latin typeface="Adobe Gothic Std B" panose="020B0800000000000000" pitchFamily="34" charset="-128"/>
                <a:ea typeface="Adobe Gothic Std B" panose="020B0800000000000000" pitchFamily="34" charset="-128"/>
              </a:rPr>
              <a:t>In Alaska EFH is defined in Fishery </a:t>
            </a:r>
            <a:r>
              <a:rPr lang="en-US" sz="2000" dirty="0">
                <a:latin typeface="Adobe Gothic Std B" panose="020B0800000000000000" pitchFamily="34" charset="-128"/>
                <a:ea typeface="Adobe Gothic Std B" panose="020B0800000000000000" pitchFamily="34" charset="-128"/>
              </a:rPr>
              <a:t>Management </a:t>
            </a:r>
            <a:r>
              <a:rPr lang="en-US" sz="2000" dirty="0" smtClean="0">
                <a:latin typeface="Adobe Gothic Std B" panose="020B0800000000000000" pitchFamily="34" charset="-128"/>
                <a:ea typeface="Adobe Gothic Std B" panose="020B0800000000000000" pitchFamily="34" charset="-128"/>
              </a:rPr>
              <a:t>Plans (FMPs)</a:t>
            </a:r>
            <a:r>
              <a:rPr lang="en-US" sz="2000" dirty="0">
                <a:latin typeface="Adobe Gothic Std B" panose="020B0800000000000000" pitchFamily="34" charset="-128"/>
                <a:ea typeface="Adobe Gothic Std B" panose="020B0800000000000000" pitchFamily="34" charset="-128"/>
              </a:rPr>
              <a:t> developed by the North Pacific Fishery Management </a:t>
            </a:r>
            <a:r>
              <a:rPr lang="en-US" sz="2000" dirty="0" smtClean="0">
                <a:latin typeface="Adobe Gothic Std B" panose="020B0800000000000000" pitchFamily="34" charset="-128"/>
                <a:ea typeface="Adobe Gothic Std B" panose="020B0800000000000000" pitchFamily="34" charset="-128"/>
              </a:rPr>
              <a:t>Council</a:t>
            </a:r>
          </a:p>
          <a:p>
            <a:pPr marL="342900" indent="-342900">
              <a:spcAft>
                <a:spcPts val="1200"/>
              </a:spcAft>
              <a:buFont typeface="Arial" panose="020B0604020202020204" pitchFamily="34" charset="0"/>
              <a:buChar char="•"/>
            </a:pPr>
            <a:r>
              <a:rPr lang="en-US" sz="2000" dirty="0" smtClean="0">
                <a:latin typeface="Adobe Gothic Std B" panose="020B0800000000000000" pitchFamily="34" charset="-128"/>
                <a:ea typeface="Adobe Gothic Std B" panose="020B0800000000000000" pitchFamily="34" charset="-128"/>
              </a:rPr>
              <a:t>Section 305(b) of MSA requires federal agencies to consult with NOAA Fisheries if activities may adversely impact EFH</a:t>
            </a:r>
            <a:endParaRPr lang="en-US" sz="2000" dirty="0">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3732631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072" y="907764"/>
            <a:ext cx="6096000" cy="1631216"/>
          </a:xfrm>
          <a:prstGeom prst="rect">
            <a:avLst/>
          </a:prstGeom>
        </p:spPr>
        <p:txBody>
          <a:bodyPr>
            <a:spAutoFit/>
          </a:bodyPr>
          <a:lstStyle/>
          <a:p>
            <a:r>
              <a:rPr lang="en-US" sz="2000" b="0" i="0" dirty="0" smtClean="0">
                <a:solidFill>
                  <a:srgbClr val="000000"/>
                </a:solidFill>
                <a:effectLst/>
                <a:latin typeface="Adobe Gothic Std B" panose="020B0800000000000000" pitchFamily="34" charset="-128"/>
                <a:ea typeface="Adobe Gothic Std B" panose="020B0800000000000000" pitchFamily="34" charset="-128"/>
              </a:rPr>
              <a:t>HAPCs meet the following conditions:</a:t>
            </a:r>
          </a:p>
          <a:p>
            <a:pPr marL="342900" indent="-342900">
              <a:buFont typeface="Arial" panose="020B0604020202020204" pitchFamily="34" charset="0"/>
              <a:buChar char="•"/>
            </a:pPr>
            <a:r>
              <a:rPr lang="en-US" sz="2000" b="0" i="0" dirty="0" smtClean="0">
                <a:solidFill>
                  <a:srgbClr val="000000"/>
                </a:solidFill>
                <a:effectLst/>
                <a:latin typeface="Adobe Gothic Std B" panose="020B0800000000000000" pitchFamily="34" charset="-128"/>
                <a:ea typeface="Adobe Gothic Std B" panose="020B0800000000000000" pitchFamily="34" charset="-128"/>
              </a:rPr>
              <a:t>Major ecological functions</a:t>
            </a:r>
          </a:p>
          <a:p>
            <a:pPr marL="342900" indent="-342900">
              <a:buFont typeface="Arial" panose="020B0604020202020204" pitchFamily="34" charset="0"/>
              <a:buChar char="•"/>
            </a:pPr>
            <a:r>
              <a:rPr lang="en-US" sz="2000" b="0" i="0" dirty="0" smtClean="0">
                <a:solidFill>
                  <a:srgbClr val="000000"/>
                </a:solidFill>
                <a:effectLst/>
                <a:latin typeface="Adobe Gothic Std B" panose="020B0800000000000000" pitchFamily="34" charset="-128"/>
                <a:ea typeface="Adobe Gothic Std B" panose="020B0800000000000000" pitchFamily="34" charset="-128"/>
              </a:rPr>
              <a:t>Sensitivity to decline</a:t>
            </a:r>
          </a:p>
          <a:p>
            <a:pPr marL="342900" indent="-342900">
              <a:buFont typeface="Arial" panose="020B0604020202020204" pitchFamily="34" charset="0"/>
              <a:buChar char="•"/>
            </a:pPr>
            <a:r>
              <a:rPr lang="en-US" sz="2000" b="0" i="0" dirty="0" smtClean="0">
                <a:solidFill>
                  <a:srgbClr val="000000"/>
                </a:solidFill>
                <a:effectLst/>
                <a:latin typeface="Adobe Gothic Std B" panose="020B0800000000000000" pitchFamily="34" charset="-128"/>
                <a:ea typeface="Adobe Gothic Std B" panose="020B0800000000000000" pitchFamily="34" charset="-128"/>
              </a:rPr>
              <a:t>Stress from development</a:t>
            </a:r>
          </a:p>
          <a:p>
            <a:pPr marL="342900" indent="-342900">
              <a:buFont typeface="Arial" panose="020B0604020202020204" pitchFamily="34" charset="0"/>
              <a:buChar char="•"/>
            </a:pPr>
            <a:r>
              <a:rPr lang="en-US" sz="2000" b="0" i="0" dirty="0" smtClean="0">
                <a:solidFill>
                  <a:srgbClr val="000000"/>
                </a:solidFill>
                <a:effectLst/>
                <a:latin typeface="Adobe Gothic Std B" panose="020B0800000000000000" pitchFamily="34" charset="-128"/>
                <a:ea typeface="Adobe Gothic Std B" panose="020B0800000000000000" pitchFamily="34" charset="-128"/>
              </a:rPr>
              <a:t>Rare habitat</a:t>
            </a:r>
            <a:endParaRPr lang="en-US" sz="2000" b="0" i="0" dirty="0">
              <a:solidFill>
                <a:srgbClr val="000000"/>
              </a:solidFill>
              <a:effectLst/>
              <a:latin typeface="Adobe Gothic Std B" panose="020B0800000000000000" pitchFamily="34" charset="-128"/>
              <a:ea typeface="Adobe Gothic Std B" panose="020B0800000000000000" pitchFamily="34" charset="-128"/>
            </a:endParaRPr>
          </a:p>
        </p:txBody>
      </p:sp>
      <p:sp>
        <p:nvSpPr>
          <p:cNvPr id="3" name="TextBox 2"/>
          <p:cNvSpPr txBox="1"/>
          <p:nvPr/>
        </p:nvSpPr>
        <p:spPr>
          <a:xfrm>
            <a:off x="195072" y="124929"/>
            <a:ext cx="7382149" cy="523220"/>
          </a:xfrm>
          <a:prstGeom prst="rect">
            <a:avLst/>
          </a:prstGeom>
          <a:noFill/>
        </p:spPr>
        <p:txBody>
          <a:bodyPr wrap="none" rtlCol="0">
            <a:spAutoFit/>
          </a:bodyPr>
          <a:lstStyle/>
          <a:p>
            <a:r>
              <a:rPr lang="en-US" sz="2800" dirty="0" smtClean="0">
                <a:latin typeface="Adobe Gothic Std B" panose="020B0800000000000000" pitchFamily="34" charset="-128"/>
                <a:ea typeface="Adobe Gothic Std B" panose="020B0800000000000000" pitchFamily="34" charset="-128"/>
              </a:rPr>
              <a:t>Habitat Areas of Particular Concern (HAPCs)</a:t>
            </a:r>
            <a:endParaRPr lang="en-US" sz="2800" dirty="0">
              <a:latin typeface="Adobe Gothic Std B" panose="020B0800000000000000" pitchFamily="34" charset="-128"/>
              <a:ea typeface="Adobe Gothic Std B" panose="020B0800000000000000" pitchFamily="34" charset="-128"/>
            </a:endParaRPr>
          </a:p>
        </p:txBody>
      </p:sp>
      <p:pic>
        <p:nvPicPr>
          <p:cNvPr id="1026" name="Picture 2" descr="https://lh6.googleusercontent.com/tPT7s8LOozjmeYym5McnAwq0_J1DciXZKtlzaQIjHW-40ss9bVNoNnUIN7HraFPKBMeJ33RBNyK3NV6oJ8B2UAdCzNKUG6x0rYAKtU2w7fX86SNkLH0WnK2lfp1SlEAHFLknUTL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729" y="897361"/>
            <a:ext cx="4800600" cy="1371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860971" y="2022741"/>
            <a:ext cx="843501" cy="246221"/>
          </a:xfrm>
          <a:prstGeom prst="rect">
            <a:avLst/>
          </a:prstGeom>
          <a:noFill/>
        </p:spPr>
        <p:txBody>
          <a:bodyPr wrap="none" rtlCol="0">
            <a:spAutoFit/>
          </a:bodyPr>
          <a:lstStyle/>
          <a:p>
            <a:r>
              <a:rPr lang="en-US" sz="1000" dirty="0" smtClean="0"/>
              <a:t>NOAA NMFS</a:t>
            </a:r>
            <a:endParaRPr lang="en-US" sz="1000" dirty="0"/>
          </a:p>
        </p:txBody>
      </p:sp>
      <p:pic>
        <p:nvPicPr>
          <p:cNvPr id="5" name="Picture 4"/>
          <p:cNvPicPr>
            <a:picLocks noChangeAspect="1"/>
          </p:cNvPicPr>
          <p:nvPr/>
        </p:nvPicPr>
        <p:blipFill rotWithShape="1">
          <a:blip r:embed="rId3"/>
          <a:srcRect l="26712" t="14587" r="26860" b="21523"/>
          <a:stretch/>
        </p:blipFill>
        <p:spPr>
          <a:xfrm>
            <a:off x="2586445" y="2367955"/>
            <a:ext cx="5630456" cy="4358189"/>
          </a:xfrm>
          <a:prstGeom prst="rect">
            <a:avLst/>
          </a:prstGeom>
          <a:ln>
            <a:solidFill>
              <a:schemeClr val="tx1"/>
            </a:solidFill>
          </a:ln>
        </p:spPr>
      </p:pic>
    </p:spTree>
    <p:extLst>
      <p:ext uri="{BB962C8B-B14F-4D97-AF65-F5344CB8AC3E}">
        <p14:creationId xmlns:p14="http://schemas.microsoft.com/office/powerpoint/2010/main" val="2108859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128" y="582022"/>
            <a:ext cx="8733536" cy="5139869"/>
          </a:xfrm>
          <a:prstGeom prst="rect">
            <a:avLst/>
          </a:prstGeom>
        </p:spPr>
        <p:txBody>
          <a:bodyPr wrap="square">
            <a:spAutoFit/>
          </a:bodyPr>
          <a:lstStyle/>
          <a:p>
            <a:endParaRPr lang="en-US" dirty="0" smtClean="0">
              <a:latin typeface="Adobe Gothic Std B" panose="020B0800000000000000" pitchFamily="34" charset="-128"/>
              <a:ea typeface="Adobe Gothic Std B" panose="020B0800000000000000" pitchFamily="34" charset="-128"/>
            </a:endParaRPr>
          </a:p>
          <a:p>
            <a:pPr marL="285750" indent="-285750">
              <a:buFont typeface="Arial" panose="020B0604020202020204" pitchFamily="34" charset="0"/>
              <a:buChar char="•"/>
            </a:pPr>
            <a:r>
              <a:rPr lang="en-US" dirty="0" smtClean="0">
                <a:latin typeface="Adobe Gothic Std B" panose="020B0800000000000000" pitchFamily="34" charset="-128"/>
                <a:ea typeface="Adobe Gothic Std B" panose="020B0800000000000000" pitchFamily="34" charset="-128"/>
              </a:rPr>
              <a:t>Needed if </a:t>
            </a:r>
            <a:r>
              <a:rPr lang="en-US" dirty="0" smtClean="0">
                <a:latin typeface="Adobe Gothic Std B" panose="020B0800000000000000" pitchFamily="34" charset="-128"/>
                <a:ea typeface="Adobe Gothic Std B" panose="020B0800000000000000" pitchFamily="34" charset="-128"/>
              </a:rPr>
              <a:t>federal agency has authorized, funded, or undertaken part or all of a proposed activity</a:t>
            </a:r>
          </a:p>
          <a:p>
            <a:pPr marL="285750" indent="-285750">
              <a:buFont typeface="Arial" panose="020B0604020202020204" pitchFamily="34" charset="0"/>
              <a:buChar char="•"/>
            </a:pPr>
            <a:endParaRPr lang="en-US" dirty="0">
              <a:latin typeface="Adobe Gothic Std B" panose="020B0800000000000000" pitchFamily="34" charset="-128"/>
              <a:ea typeface="Adobe Gothic Std B" panose="020B0800000000000000" pitchFamily="34" charset="-128"/>
            </a:endParaRPr>
          </a:p>
          <a:p>
            <a:pPr marL="285750" indent="-285750">
              <a:spcAft>
                <a:spcPts val="1200"/>
              </a:spcAft>
              <a:buFont typeface="Arial" panose="020B0604020202020204" pitchFamily="34" charset="0"/>
              <a:buChar char="•"/>
            </a:pPr>
            <a:r>
              <a:rPr lang="en-US" dirty="0" smtClean="0">
                <a:latin typeface="Adobe Gothic Std B" panose="020B0800000000000000" pitchFamily="34" charset="-128"/>
                <a:ea typeface="Adobe Gothic Std B" panose="020B0800000000000000" pitchFamily="34" charset="-128"/>
              </a:rPr>
              <a:t>The action will adversely affect EFH</a:t>
            </a:r>
          </a:p>
          <a:p>
            <a:pPr marL="742950" lvl="1" indent="-285750">
              <a:spcAft>
                <a:spcPts val="1200"/>
              </a:spcAft>
              <a:buFont typeface="Arial" panose="020B0604020202020204" pitchFamily="34" charset="0"/>
              <a:buChar char="•"/>
            </a:pPr>
            <a:r>
              <a:rPr lang="en-US" dirty="0" smtClean="0">
                <a:latin typeface="Adobe Gothic Std B" panose="020B0800000000000000" pitchFamily="34" charset="-128"/>
                <a:ea typeface="Adobe Gothic Std B" panose="020B0800000000000000" pitchFamily="34" charset="-128"/>
              </a:rPr>
              <a:t>An adverse effect is any impact that reduces the quality and/or quantity of EFH</a:t>
            </a:r>
          </a:p>
          <a:p>
            <a:pPr marL="742950" lvl="1" indent="-285750">
              <a:spcAft>
                <a:spcPts val="1200"/>
              </a:spcAft>
              <a:buFont typeface="Arial" panose="020B0604020202020204" pitchFamily="34" charset="0"/>
              <a:buChar char="•"/>
            </a:pPr>
            <a:r>
              <a:rPr lang="en-US" dirty="0" smtClean="0">
                <a:latin typeface="Adobe Gothic Std B" panose="020B0800000000000000" pitchFamily="34" charset="-128"/>
                <a:ea typeface="Adobe Gothic Std B" panose="020B0800000000000000" pitchFamily="34" charset="-128"/>
              </a:rPr>
              <a:t>Includes </a:t>
            </a:r>
            <a:r>
              <a:rPr lang="en-US" dirty="0">
                <a:latin typeface="Adobe Gothic Std B" panose="020B0800000000000000" pitchFamily="34" charset="-128"/>
                <a:ea typeface="Adobe Gothic Std B" panose="020B0800000000000000" pitchFamily="34" charset="-128"/>
              </a:rPr>
              <a:t>direct or indirect physical, chemical, or biological alterations of the waters or substrate and loss of, or injury to, benthic organisms, prey species and their habitat, and other ecosystem </a:t>
            </a:r>
            <a:r>
              <a:rPr lang="en-US" dirty="0" smtClean="0">
                <a:latin typeface="Adobe Gothic Std B" panose="020B0800000000000000" pitchFamily="34" charset="-128"/>
                <a:ea typeface="Adobe Gothic Std B" panose="020B0800000000000000" pitchFamily="34" charset="-128"/>
              </a:rPr>
              <a:t>components</a:t>
            </a:r>
            <a:endParaRPr lang="en-US" dirty="0" smtClean="0">
              <a:latin typeface="Adobe Gothic Std B" panose="020B0800000000000000" pitchFamily="34" charset="-128"/>
              <a:ea typeface="Adobe Gothic Std B" panose="020B0800000000000000" pitchFamily="34" charset="-128"/>
            </a:endParaRPr>
          </a:p>
          <a:p>
            <a:pPr marL="742950" lvl="1" indent="-285750">
              <a:spcAft>
                <a:spcPts val="1200"/>
              </a:spcAft>
              <a:buFont typeface="Arial" panose="020B0604020202020204" pitchFamily="34" charset="0"/>
              <a:buChar char="•"/>
            </a:pPr>
            <a:r>
              <a:rPr lang="en-US" dirty="0" smtClean="0">
                <a:latin typeface="Adobe Gothic Std B" panose="020B0800000000000000" pitchFamily="34" charset="-128"/>
                <a:ea typeface="Adobe Gothic Std B" panose="020B0800000000000000" pitchFamily="34" charset="-128"/>
              </a:rPr>
              <a:t>May </a:t>
            </a:r>
            <a:r>
              <a:rPr lang="en-US" dirty="0">
                <a:latin typeface="Adobe Gothic Std B" panose="020B0800000000000000" pitchFamily="34" charset="-128"/>
                <a:ea typeface="Adobe Gothic Std B" panose="020B0800000000000000" pitchFamily="34" charset="-128"/>
              </a:rPr>
              <a:t>result from actions occurring within EFH or outside of EFH and may include site-specific or habitat-wide impacts, including individual, cumulative, or synergistic consequences of </a:t>
            </a:r>
            <a:r>
              <a:rPr lang="en-US" dirty="0" smtClean="0">
                <a:latin typeface="Adobe Gothic Std B" panose="020B0800000000000000" pitchFamily="34" charset="-128"/>
                <a:ea typeface="Adobe Gothic Std B" panose="020B0800000000000000" pitchFamily="34" charset="-128"/>
              </a:rPr>
              <a:t>actions</a:t>
            </a:r>
            <a:endParaRPr lang="en-US" dirty="0">
              <a:latin typeface="Adobe Gothic Std B" panose="020B0800000000000000" pitchFamily="34" charset="-128"/>
              <a:ea typeface="Adobe Gothic Std B" panose="020B0800000000000000" pitchFamily="34" charset="-128"/>
            </a:endParaRPr>
          </a:p>
          <a:p>
            <a:pPr marL="285750" indent="-285750">
              <a:buFont typeface="Arial" panose="020B0604020202020204" pitchFamily="34" charset="0"/>
              <a:buChar char="•"/>
            </a:pPr>
            <a:endParaRPr lang="en-US" dirty="0">
              <a:latin typeface="Adobe Gothic Std B" panose="020B0800000000000000" pitchFamily="34" charset="-128"/>
              <a:ea typeface="Adobe Gothic Std B" panose="020B0800000000000000" pitchFamily="34" charset="-128"/>
            </a:endParaRPr>
          </a:p>
          <a:p>
            <a:pPr marL="285750" indent="-285750">
              <a:buFont typeface="Arial" panose="020B0604020202020204" pitchFamily="34" charset="0"/>
              <a:buChar char="•"/>
            </a:pPr>
            <a:r>
              <a:rPr lang="en-US" dirty="0">
                <a:latin typeface="Adobe Gothic Std B" panose="020B0800000000000000" pitchFamily="34" charset="-128"/>
                <a:ea typeface="Adobe Gothic Std B" panose="020B0800000000000000" pitchFamily="34" charset="-128"/>
              </a:rPr>
              <a:t>If a federal agency determines that an action will not adversely affect EFH, and NOAA Fisheries agrees, no consultation is required.</a:t>
            </a:r>
          </a:p>
        </p:txBody>
      </p:sp>
      <p:sp>
        <p:nvSpPr>
          <p:cNvPr id="3" name="TextBox 2"/>
          <p:cNvSpPr txBox="1"/>
          <p:nvPr/>
        </p:nvSpPr>
        <p:spPr>
          <a:xfrm>
            <a:off x="195072" y="114441"/>
            <a:ext cx="5925020" cy="523220"/>
          </a:xfrm>
          <a:prstGeom prst="rect">
            <a:avLst/>
          </a:prstGeom>
          <a:noFill/>
        </p:spPr>
        <p:txBody>
          <a:bodyPr wrap="none" rtlCol="0">
            <a:spAutoFit/>
          </a:bodyPr>
          <a:lstStyle/>
          <a:p>
            <a:r>
              <a:rPr lang="en-US" sz="2800" dirty="0" smtClean="0">
                <a:latin typeface="Adobe Gothic Std B" panose="020B0800000000000000" pitchFamily="34" charset="-128"/>
                <a:ea typeface="Adobe Gothic Std B" panose="020B0800000000000000" pitchFamily="34" charset="-128"/>
              </a:rPr>
              <a:t>Essential Fish Habitat Consultation</a:t>
            </a:r>
            <a:endParaRPr lang="en-US" sz="2800" dirty="0">
              <a:latin typeface="Adobe Gothic Std B" panose="020B0800000000000000" pitchFamily="34" charset="-128"/>
              <a:ea typeface="Adobe Gothic Std B" panose="020B0800000000000000" pitchFamily="34" charset="-128"/>
            </a:endParaRPr>
          </a:p>
        </p:txBody>
      </p:sp>
      <p:sp>
        <p:nvSpPr>
          <p:cNvPr id="4" name="Rectangle 3"/>
          <p:cNvSpPr/>
          <p:nvPr/>
        </p:nvSpPr>
        <p:spPr>
          <a:xfrm>
            <a:off x="450813" y="6528025"/>
            <a:ext cx="10275243" cy="307777"/>
          </a:xfrm>
          <a:prstGeom prst="rect">
            <a:avLst/>
          </a:prstGeom>
        </p:spPr>
        <p:txBody>
          <a:bodyPr wrap="square">
            <a:spAutoFit/>
          </a:bodyPr>
          <a:lstStyle/>
          <a:p>
            <a:r>
              <a:rPr lang="en-US" sz="1400" dirty="0" smtClean="0"/>
              <a:t>https://www.fisheries.noaa.gov/national/habitat-conservation/consultations-essential-fish-habitat</a:t>
            </a:r>
            <a:endParaRPr lang="en-US" sz="1400" dirty="0"/>
          </a:p>
        </p:txBody>
      </p:sp>
    </p:spTree>
    <p:extLst>
      <p:ext uri="{BB962C8B-B14F-4D97-AF65-F5344CB8AC3E}">
        <p14:creationId xmlns:p14="http://schemas.microsoft.com/office/powerpoint/2010/main" val="2016993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48" y="6133374"/>
            <a:ext cx="8733536" cy="954107"/>
          </a:xfrm>
          <a:prstGeom prst="rect">
            <a:avLst/>
          </a:prstGeom>
        </p:spPr>
        <p:txBody>
          <a:bodyPr wrap="square">
            <a:spAutoFit/>
          </a:bodyPr>
          <a:lstStyle/>
          <a:p>
            <a:endParaRPr lang="en-US" sz="1400" dirty="0" smtClean="0">
              <a:latin typeface="Adobe Gothic Std B" panose="020B0800000000000000" pitchFamily="34" charset="-128"/>
              <a:ea typeface="Adobe Gothic Std B" panose="020B0800000000000000" pitchFamily="34" charset="-128"/>
            </a:endParaRPr>
          </a:p>
          <a:p>
            <a:pPr lvl="1"/>
            <a:r>
              <a:rPr lang="en-US" sz="1400" dirty="0" smtClean="0">
                <a:latin typeface="Adobe Gothic Std B" panose="020B0800000000000000" pitchFamily="34" charset="-128"/>
                <a:ea typeface="Adobe Gothic Std B" panose="020B0800000000000000" pitchFamily="34" charset="-128"/>
              </a:rPr>
              <a:t>https://www.habitat.noaa.gov/application/efhmapper/index.html</a:t>
            </a:r>
          </a:p>
          <a:p>
            <a:pPr lvl="1"/>
            <a:endParaRPr lang="en-US" sz="1400" dirty="0">
              <a:latin typeface="Adobe Gothic Std B" panose="020B0800000000000000" pitchFamily="34" charset="-128"/>
              <a:ea typeface="Adobe Gothic Std B" panose="020B0800000000000000" pitchFamily="34" charset="-128"/>
            </a:endParaRPr>
          </a:p>
          <a:p>
            <a:pPr marL="457200" indent="-457200">
              <a:buFont typeface="+mj-lt"/>
              <a:buAutoNum type="arabicPeriod"/>
            </a:pPr>
            <a:endParaRPr lang="en-US" sz="1400" dirty="0" smtClean="0">
              <a:latin typeface="Adobe Gothic Std B" panose="020B0800000000000000" pitchFamily="34" charset="-128"/>
              <a:ea typeface="Adobe Gothic Std B" panose="020B0800000000000000" pitchFamily="34" charset="-128"/>
            </a:endParaRPr>
          </a:p>
        </p:txBody>
      </p:sp>
      <p:pic>
        <p:nvPicPr>
          <p:cNvPr id="3" name="Picture 2"/>
          <p:cNvPicPr>
            <a:picLocks noChangeAspect="1"/>
          </p:cNvPicPr>
          <p:nvPr/>
        </p:nvPicPr>
        <p:blipFill rotWithShape="1">
          <a:blip r:embed="rId2"/>
          <a:srcRect t="8866" b="7356"/>
          <a:stretch/>
        </p:blipFill>
        <p:spPr>
          <a:xfrm>
            <a:off x="374084" y="647516"/>
            <a:ext cx="5729504" cy="2700029"/>
          </a:xfrm>
          <a:prstGeom prst="rect">
            <a:avLst/>
          </a:prstGeom>
          <a:ln>
            <a:solidFill>
              <a:schemeClr val="tx1"/>
            </a:solidFill>
          </a:ln>
        </p:spPr>
      </p:pic>
      <p:sp>
        <p:nvSpPr>
          <p:cNvPr id="4" name="TextBox 3"/>
          <p:cNvSpPr txBox="1"/>
          <p:nvPr/>
        </p:nvSpPr>
        <p:spPr>
          <a:xfrm>
            <a:off x="50219" y="124296"/>
            <a:ext cx="5086649" cy="523220"/>
          </a:xfrm>
          <a:prstGeom prst="rect">
            <a:avLst/>
          </a:prstGeom>
          <a:noFill/>
        </p:spPr>
        <p:txBody>
          <a:bodyPr wrap="none" rtlCol="0">
            <a:spAutoFit/>
          </a:bodyPr>
          <a:lstStyle/>
          <a:p>
            <a:r>
              <a:rPr lang="en-US" sz="2800" dirty="0" smtClean="0">
                <a:latin typeface="Adobe Gothic Std B" panose="020B0800000000000000" pitchFamily="34" charset="-128"/>
                <a:ea typeface="Adobe Gothic Std B" panose="020B0800000000000000" pitchFamily="34" charset="-128"/>
              </a:rPr>
              <a:t>Essential Fish Habitat Mapper</a:t>
            </a:r>
            <a:endParaRPr lang="en-US" sz="2800" dirty="0">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rotWithShape="1">
          <a:blip r:embed="rId3"/>
          <a:srcRect l="32226" t="14137" r="31948" b="9970"/>
          <a:stretch/>
        </p:blipFill>
        <p:spPr>
          <a:xfrm>
            <a:off x="611627" y="3456218"/>
            <a:ext cx="2329543" cy="2775857"/>
          </a:xfrm>
          <a:prstGeom prst="rect">
            <a:avLst/>
          </a:prstGeom>
          <a:ln>
            <a:solidFill>
              <a:srgbClr val="FF0000"/>
            </a:solidFill>
          </a:ln>
        </p:spPr>
      </p:pic>
      <p:sp>
        <p:nvSpPr>
          <p:cNvPr id="6" name="Oval 5"/>
          <p:cNvSpPr/>
          <p:nvPr/>
        </p:nvSpPr>
        <p:spPr>
          <a:xfrm>
            <a:off x="282158" y="1560287"/>
            <a:ext cx="833110" cy="2262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6" idx="5"/>
            <a:endCxn id="5" idx="0"/>
          </p:cNvCxnSpPr>
          <p:nvPr/>
        </p:nvCxnSpPr>
        <p:spPr>
          <a:xfrm>
            <a:off x="993262" y="1753398"/>
            <a:ext cx="783137" cy="17028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475984" y="5045902"/>
            <a:ext cx="5367673" cy="461665"/>
          </a:xfrm>
          <a:prstGeom prst="rect">
            <a:avLst/>
          </a:prstGeom>
        </p:spPr>
        <p:txBody>
          <a:bodyPr wrap="square">
            <a:spAutoFit/>
          </a:bodyPr>
          <a:lstStyle/>
          <a:p>
            <a:r>
              <a:rPr lang="en-US" sz="1200" dirty="0" smtClean="0">
                <a:latin typeface="Adobe Gothic Std B" panose="020B0800000000000000" pitchFamily="34" charset="-128"/>
                <a:ea typeface="Adobe Gothic Std B" panose="020B0800000000000000" pitchFamily="34" charset="-128"/>
              </a:rPr>
              <a:t>https://www.adfg.alaska.gov/sf/SARR/AWC/index.cfm?ADFG=main.interactive</a:t>
            </a:r>
            <a:endParaRPr lang="en-US" sz="1200" dirty="0">
              <a:latin typeface="Adobe Gothic Std B" panose="020B0800000000000000" pitchFamily="34" charset="-128"/>
              <a:ea typeface="Adobe Gothic Std B" panose="020B0800000000000000" pitchFamily="34" charset="-128"/>
            </a:endParaRPr>
          </a:p>
        </p:txBody>
      </p:sp>
      <p:pic>
        <p:nvPicPr>
          <p:cNvPr id="13" name="Picture 12"/>
          <p:cNvPicPr>
            <a:picLocks noChangeAspect="1"/>
          </p:cNvPicPr>
          <p:nvPr/>
        </p:nvPicPr>
        <p:blipFill rotWithShape="1">
          <a:blip r:embed="rId4"/>
          <a:srcRect l="27677" t="8014" r="27724" b="48115"/>
          <a:stretch/>
        </p:blipFill>
        <p:spPr>
          <a:xfrm>
            <a:off x="6546810" y="2138299"/>
            <a:ext cx="5180733" cy="2866572"/>
          </a:xfrm>
          <a:prstGeom prst="rect">
            <a:avLst/>
          </a:prstGeom>
          <a:ln>
            <a:solidFill>
              <a:schemeClr val="tx1"/>
            </a:solidFill>
          </a:ln>
        </p:spPr>
      </p:pic>
    </p:spTree>
    <p:extLst>
      <p:ext uri="{BB962C8B-B14F-4D97-AF65-F5344CB8AC3E}">
        <p14:creationId xmlns:p14="http://schemas.microsoft.com/office/powerpoint/2010/main" val="3232579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072" y="998809"/>
            <a:ext cx="6336357" cy="3170099"/>
          </a:xfrm>
          <a:prstGeom prst="rect">
            <a:avLst/>
          </a:prstGeom>
        </p:spPr>
        <p:txBody>
          <a:bodyPr wrap="square">
            <a:spAutoFit/>
          </a:bodyPr>
          <a:lstStyle/>
          <a:p>
            <a:pPr marL="342900" indent="-342900">
              <a:spcAft>
                <a:spcPts val="1200"/>
              </a:spcAft>
              <a:buFont typeface="Arial" panose="020B0604020202020204" pitchFamily="34" charset="0"/>
              <a:buChar char="•"/>
            </a:pPr>
            <a:r>
              <a:rPr lang="en-US" sz="2000" dirty="0" smtClean="0">
                <a:latin typeface="Adobe Gothic Std B" panose="020B0800000000000000" pitchFamily="34" charset="-128"/>
                <a:ea typeface="Adobe Gothic Std B" panose="020B0800000000000000" pitchFamily="34" charset="-128"/>
              </a:rPr>
              <a:t>If an action may adversely impact EFH, an </a:t>
            </a:r>
            <a:r>
              <a:rPr lang="en-US" sz="2000" dirty="0" smtClean="0">
                <a:solidFill>
                  <a:schemeClr val="accent1">
                    <a:lumMod val="75000"/>
                  </a:schemeClr>
                </a:solidFill>
                <a:latin typeface="Adobe Gothic Std B" panose="020B0800000000000000" pitchFamily="34" charset="-128"/>
                <a:ea typeface="Adobe Gothic Std B" panose="020B0800000000000000" pitchFamily="34" charset="-128"/>
              </a:rPr>
              <a:t>EFH Assessment </a:t>
            </a:r>
            <a:r>
              <a:rPr lang="en-US" sz="2000" dirty="0" smtClean="0">
                <a:latin typeface="Adobe Gothic Std B" panose="020B0800000000000000" pitchFamily="34" charset="-128"/>
                <a:ea typeface="Adobe Gothic Std B" panose="020B0800000000000000" pitchFamily="34" charset="-128"/>
              </a:rPr>
              <a:t>is required. This must include: </a:t>
            </a:r>
          </a:p>
          <a:p>
            <a:pPr marL="800100" lvl="1" indent="-342900">
              <a:spcAft>
                <a:spcPts val="1200"/>
              </a:spcAft>
              <a:buFont typeface="Arial" panose="020B0604020202020204" pitchFamily="34" charset="0"/>
              <a:buChar char="•"/>
            </a:pPr>
            <a:r>
              <a:rPr lang="en-US" sz="2000" dirty="0" smtClean="0">
                <a:latin typeface="Adobe Gothic Std B" panose="020B0800000000000000" pitchFamily="34" charset="-128"/>
                <a:ea typeface="Adobe Gothic Std B" panose="020B0800000000000000" pitchFamily="34" charset="-128"/>
              </a:rPr>
              <a:t> Description of the action</a:t>
            </a:r>
          </a:p>
          <a:p>
            <a:pPr marL="800100" lvl="1" indent="-342900">
              <a:spcAft>
                <a:spcPts val="1200"/>
              </a:spcAft>
              <a:buFont typeface="Arial" panose="020B0604020202020204" pitchFamily="34" charset="0"/>
              <a:buChar char="•"/>
            </a:pPr>
            <a:r>
              <a:rPr lang="en-US" sz="2000" dirty="0">
                <a:latin typeface="Adobe Gothic Std B" panose="020B0800000000000000" pitchFamily="34" charset="-128"/>
                <a:ea typeface="Adobe Gothic Std B" panose="020B0800000000000000" pitchFamily="34" charset="-128"/>
              </a:rPr>
              <a:t>A</a:t>
            </a:r>
            <a:r>
              <a:rPr lang="en-US" sz="2000" dirty="0" smtClean="0">
                <a:latin typeface="Adobe Gothic Std B" panose="020B0800000000000000" pitchFamily="34" charset="-128"/>
                <a:ea typeface="Adobe Gothic Std B" panose="020B0800000000000000" pitchFamily="34" charset="-128"/>
              </a:rPr>
              <a:t>nalysis of the potential adverse effects of the action on EFH and the managed species</a:t>
            </a:r>
          </a:p>
          <a:p>
            <a:pPr marL="800100" lvl="1" indent="-342900">
              <a:spcAft>
                <a:spcPts val="1200"/>
              </a:spcAft>
              <a:buFont typeface="Arial" panose="020B0604020202020204" pitchFamily="34" charset="0"/>
              <a:buChar char="•"/>
            </a:pPr>
            <a:r>
              <a:rPr lang="en-US" sz="2000" dirty="0" smtClean="0">
                <a:latin typeface="Adobe Gothic Std B" panose="020B0800000000000000" pitchFamily="34" charset="-128"/>
                <a:ea typeface="Adobe Gothic Std B" panose="020B0800000000000000" pitchFamily="34" charset="-128"/>
              </a:rPr>
              <a:t>Conclusions regarding the effects of the action on EFH </a:t>
            </a:r>
          </a:p>
          <a:p>
            <a:pPr marL="800100" lvl="1" indent="-342900">
              <a:spcAft>
                <a:spcPts val="1200"/>
              </a:spcAft>
              <a:buFont typeface="Arial" panose="020B0604020202020204" pitchFamily="34" charset="0"/>
              <a:buChar char="•"/>
            </a:pPr>
            <a:r>
              <a:rPr lang="en-US" sz="2000" dirty="0" smtClean="0">
                <a:latin typeface="Adobe Gothic Std B" panose="020B0800000000000000" pitchFamily="34" charset="-128"/>
                <a:ea typeface="Adobe Gothic Std B" panose="020B0800000000000000" pitchFamily="34" charset="-128"/>
              </a:rPr>
              <a:t>Mitigation measures</a:t>
            </a:r>
            <a:endParaRPr lang="en-US" sz="2000" dirty="0">
              <a:latin typeface="Adobe Gothic Std B" panose="020B0800000000000000" pitchFamily="34" charset="-128"/>
              <a:ea typeface="Adobe Gothic Std B" panose="020B0800000000000000" pitchFamily="34" charset="-128"/>
            </a:endParaRPr>
          </a:p>
        </p:txBody>
      </p:sp>
      <p:sp>
        <p:nvSpPr>
          <p:cNvPr id="3" name="TextBox 2"/>
          <p:cNvSpPr txBox="1"/>
          <p:nvPr/>
        </p:nvSpPr>
        <p:spPr>
          <a:xfrm>
            <a:off x="195072" y="114441"/>
            <a:ext cx="5925020" cy="523220"/>
          </a:xfrm>
          <a:prstGeom prst="rect">
            <a:avLst/>
          </a:prstGeom>
          <a:noFill/>
        </p:spPr>
        <p:txBody>
          <a:bodyPr wrap="none" rtlCol="0">
            <a:spAutoFit/>
          </a:bodyPr>
          <a:lstStyle/>
          <a:p>
            <a:r>
              <a:rPr lang="en-US" sz="2800" dirty="0" smtClean="0">
                <a:latin typeface="Adobe Gothic Std B" panose="020B0800000000000000" pitchFamily="34" charset="-128"/>
                <a:ea typeface="Adobe Gothic Std B" panose="020B0800000000000000" pitchFamily="34" charset="-128"/>
              </a:rPr>
              <a:t>Essential Fish Habitat Consultation</a:t>
            </a:r>
            <a:endParaRPr lang="en-US" sz="2800" dirty="0">
              <a:latin typeface="Adobe Gothic Std B" panose="020B0800000000000000" pitchFamily="34" charset="-128"/>
              <a:ea typeface="Adobe Gothic Std B" panose="020B0800000000000000" pitchFamily="34" charset="-128"/>
            </a:endParaRPr>
          </a:p>
        </p:txBody>
      </p:sp>
      <p:pic>
        <p:nvPicPr>
          <p:cNvPr id="4" name="Picture 3"/>
          <p:cNvPicPr>
            <a:picLocks noChangeAspect="1"/>
          </p:cNvPicPr>
          <p:nvPr/>
        </p:nvPicPr>
        <p:blipFill rotWithShape="1">
          <a:blip r:embed="rId2"/>
          <a:srcRect l="32477" t="12996" r="32422" b="12699"/>
          <a:stretch/>
        </p:blipFill>
        <p:spPr>
          <a:xfrm>
            <a:off x="7155543" y="558801"/>
            <a:ext cx="4564743" cy="5435600"/>
          </a:xfrm>
          <a:prstGeom prst="rect">
            <a:avLst/>
          </a:prstGeom>
          <a:ln>
            <a:solidFill>
              <a:schemeClr val="tx1"/>
            </a:solidFill>
          </a:ln>
        </p:spPr>
      </p:pic>
    </p:spTree>
    <p:extLst>
      <p:ext uri="{BB962C8B-B14F-4D97-AF65-F5344CB8AC3E}">
        <p14:creationId xmlns:p14="http://schemas.microsoft.com/office/powerpoint/2010/main" val="1599151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a:stCxn id="6" idx="2"/>
            <a:endCxn id="2" idx="2"/>
          </p:cNvCxnSpPr>
          <p:nvPr/>
        </p:nvCxnSpPr>
        <p:spPr>
          <a:xfrm flipV="1">
            <a:off x="5692213" y="1178850"/>
            <a:ext cx="0" cy="496824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999557" y="532674"/>
            <a:ext cx="3385312" cy="646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dobe Gothic Std B" panose="020B0800000000000000" pitchFamily="34" charset="-128"/>
                <a:ea typeface="Adobe Gothic Std B" panose="020B0800000000000000" pitchFamily="34" charset="-128"/>
              </a:rPr>
              <a:t>Will action will impact EFH?</a:t>
            </a:r>
            <a:endParaRPr lang="en-US" dirty="0">
              <a:latin typeface="Adobe Gothic Std B" panose="020B0800000000000000" pitchFamily="34" charset="-128"/>
              <a:ea typeface="Adobe Gothic Std B" panose="020B0800000000000000" pitchFamily="34" charset="-128"/>
            </a:endParaRPr>
          </a:p>
        </p:txBody>
      </p:sp>
      <p:sp>
        <p:nvSpPr>
          <p:cNvPr id="3" name="Rectangle 2"/>
          <p:cNvSpPr/>
          <p:nvPr/>
        </p:nvSpPr>
        <p:spPr>
          <a:xfrm>
            <a:off x="3999557" y="1530386"/>
            <a:ext cx="3385312" cy="646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dobe Gothic Std B" panose="020B0800000000000000" pitchFamily="34" charset="-128"/>
                <a:ea typeface="Adobe Gothic Std B" panose="020B0800000000000000" pitchFamily="34" charset="-128"/>
              </a:rPr>
              <a:t>Notify NOAA Fisheries &amp; begin EFH consultation</a:t>
            </a:r>
            <a:endParaRPr lang="en-US" dirty="0">
              <a:latin typeface="Adobe Gothic Std B" panose="020B0800000000000000" pitchFamily="34" charset="-128"/>
              <a:ea typeface="Adobe Gothic Std B" panose="020B0800000000000000" pitchFamily="34" charset="-128"/>
            </a:endParaRPr>
          </a:p>
        </p:txBody>
      </p:sp>
      <p:sp>
        <p:nvSpPr>
          <p:cNvPr id="4" name="Rectangle 3"/>
          <p:cNvSpPr/>
          <p:nvPr/>
        </p:nvSpPr>
        <p:spPr>
          <a:xfrm>
            <a:off x="3999557" y="2584994"/>
            <a:ext cx="3385312" cy="646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dobe Gothic Std B" panose="020B0800000000000000" pitchFamily="34" charset="-128"/>
                <a:ea typeface="Adobe Gothic Std B" panose="020B0800000000000000" pitchFamily="34" charset="-128"/>
              </a:rPr>
              <a:t>Submit EFH Assessment to NOAA Fisheries</a:t>
            </a:r>
            <a:endParaRPr lang="en-US" dirty="0">
              <a:latin typeface="Adobe Gothic Std B" panose="020B0800000000000000" pitchFamily="34" charset="-128"/>
              <a:ea typeface="Adobe Gothic Std B" panose="020B0800000000000000" pitchFamily="34" charset="-128"/>
            </a:endParaRPr>
          </a:p>
        </p:txBody>
      </p:sp>
      <p:sp>
        <p:nvSpPr>
          <p:cNvPr id="5" name="Rectangle 4"/>
          <p:cNvSpPr/>
          <p:nvPr/>
        </p:nvSpPr>
        <p:spPr>
          <a:xfrm>
            <a:off x="3920309" y="3485170"/>
            <a:ext cx="3543808" cy="1119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dobe Gothic Std B" panose="020B0800000000000000" pitchFamily="34" charset="-128"/>
                <a:ea typeface="Adobe Gothic Std B" panose="020B0800000000000000" pitchFamily="34" charset="-128"/>
              </a:rPr>
              <a:t>NOAA Fisheries reviews EFH Assessment and provides feedback &amp; recommendations</a:t>
            </a:r>
            <a:endParaRPr lang="en-US" dirty="0">
              <a:latin typeface="Adobe Gothic Std B" panose="020B0800000000000000" pitchFamily="34" charset="-128"/>
              <a:ea typeface="Adobe Gothic Std B" panose="020B0800000000000000" pitchFamily="34" charset="-128"/>
            </a:endParaRPr>
          </a:p>
        </p:txBody>
      </p:sp>
      <p:sp>
        <p:nvSpPr>
          <p:cNvPr id="6" name="Rectangle 5"/>
          <p:cNvSpPr/>
          <p:nvPr/>
        </p:nvSpPr>
        <p:spPr>
          <a:xfrm>
            <a:off x="3920309" y="5027458"/>
            <a:ext cx="3543808" cy="1119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dobe Gothic Std B" panose="020B0800000000000000" pitchFamily="34" charset="-128"/>
                <a:ea typeface="Adobe Gothic Std B" panose="020B0800000000000000" pitchFamily="34" charset="-128"/>
              </a:rPr>
              <a:t>Respond to NOAA Fisheries within 30 days</a:t>
            </a:r>
            <a:endParaRPr lang="en-US" dirty="0">
              <a:latin typeface="Adobe Gothic Std B" panose="020B0800000000000000" pitchFamily="34" charset="-128"/>
              <a:ea typeface="Adobe Gothic Std B" panose="020B0800000000000000" pitchFamily="34" charset="-128"/>
            </a:endParaRPr>
          </a:p>
        </p:txBody>
      </p:sp>
      <p:sp>
        <p:nvSpPr>
          <p:cNvPr id="7" name="TextBox 6"/>
          <p:cNvSpPr txBox="1"/>
          <p:nvPr/>
        </p:nvSpPr>
        <p:spPr>
          <a:xfrm>
            <a:off x="7464117" y="671096"/>
            <a:ext cx="2071401" cy="369332"/>
          </a:xfrm>
          <a:prstGeom prst="rect">
            <a:avLst/>
          </a:prstGeom>
          <a:noFill/>
        </p:spPr>
        <p:txBody>
          <a:bodyPr wrap="none" rtlCol="0">
            <a:spAutoFit/>
          </a:bodyPr>
          <a:lstStyle/>
          <a:p>
            <a:r>
              <a:rPr lang="en-US" dirty="0" smtClean="0">
                <a:latin typeface="Adobe Gothic Std B" panose="020B0800000000000000" pitchFamily="34" charset="-128"/>
                <a:ea typeface="Adobe Gothic Std B" panose="020B0800000000000000" pitchFamily="34" charset="-128"/>
              </a:rPr>
              <a:t>(Use EFH Mapper)</a:t>
            </a:r>
            <a:endParaRPr lang="en-US" dirty="0">
              <a:latin typeface="Adobe Gothic Std B" panose="020B0800000000000000" pitchFamily="34" charset="-128"/>
              <a:ea typeface="Adobe Gothic Std B" panose="020B0800000000000000" pitchFamily="34" charset="-128"/>
            </a:endParaRPr>
          </a:p>
        </p:txBody>
      </p:sp>
      <p:sp>
        <p:nvSpPr>
          <p:cNvPr id="8" name="TextBox 7"/>
          <p:cNvSpPr txBox="1"/>
          <p:nvPr/>
        </p:nvSpPr>
        <p:spPr>
          <a:xfrm>
            <a:off x="7602003" y="3860320"/>
            <a:ext cx="1609736" cy="646331"/>
          </a:xfrm>
          <a:prstGeom prst="rect">
            <a:avLst/>
          </a:prstGeom>
          <a:noFill/>
        </p:spPr>
        <p:txBody>
          <a:bodyPr wrap="none" rtlCol="0">
            <a:spAutoFit/>
          </a:bodyPr>
          <a:lstStyle/>
          <a:p>
            <a:r>
              <a:rPr lang="en-US" dirty="0" smtClean="0">
                <a:latin typeface="Adobe Gothic Std B" panose="020B0800000000000000" pitchFamily="34" charset="-128"/>
                <a:ea typeface="Adobe Gothic Std B" panose="020B0800000000000000" pitchFamily="34" charset="-128"/>
              </a:rPr>
              <a:t>30-60 days</a:t>
            </a:r>
          </a:p>
          <a:p>
            <a:r>
              <a:rPr lang="en-US" dirty="0" smtClean="0">
                <a:latin typeface="Adobe Gothic Std B" panose="020B0800000000000000" pitchFamily="34" charset="-128"/>
                <a:ea typeface="Adobe Gothic Std B" panose="020B0800000000000000" pitchFamily="34" charset="-128"/>
              </a:rPr>
              <a:t>(Not binding)</a:t>
            </a:r>
            <a:endParaRPr lang="en-US" dirty="0">
              <a:latin typeface="Adobe Gothic Std B" panose="020B0800000000000000" pitchFamily="34" charset="-128"/>
              <a:ea typeface="Adobe Gothic Std B" panose="020B0800000000000000" pitchFamily="34" charset="-128"/>
            </a:endParaRPr>
          </a:p>
        </p:txBody>
      </p:sp>
      <p:sp>
        <p:nvSpPr>
          <p:cNvPr id="9" name="Oval 8"/>
          <p:cNvSpPr/>
          <p:nvPr/>
        </p:nvSpPr>
        <p:spPr>
          <a:xfrm>
            <a:off x="290285" y="3064329"/>
            <a:ext cx="3048002" cy="32639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NOAA Fisheries highly encourages EFH Assessments to be combined with other environmental review processes such as NEPA, CWS, ESA</a:t>
            </a:r>
            <a:endParaRPr lang="en-US" dirty="0"/>
          </a:p>
        </p:txBody>
      </p:sp>
      <p:sp>
        <p:nvSpPr>
          <p:cNvPr id="10" name="Rectangle 9"/>
          <p:cNvSpPr/>
          <p:nvPr/>
        </p:nvSpPr>
        <p:spPr>
          <a:xfrm>
            <a:off x="384628" y="1107729"/>
            <a:ext cx="2206171" cy="9315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 EFH consultation required</a:t>
            </a:r>
            <a:endParaRPr lang="en-US" dirty="0"/>
          </a:p>
        </p:txBody>
      </p:sp>
      <p:cxnSp>
        <p:nvCxnSpPr>
          <p:cNvPr id="12" name="Straight Connector 11"/>
          <p:cNvCxnSpPr>
            <a:stCxn id="10" idx="3"/>
            <a:endCxn id="2" idx="1"/>
          </p:cNvCxnSpPr>
          <p:nvPr/>
        </p:nvCxnSpPr>
        <p:spPr>
          <a:xfrm flipV="1">
            <a:off x="2590799" y="855762"/>
            <a:ext cx="1408758" cy="717731"/>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949492" y="923063"/>
            <a:ext cx="487634" cy="369332"/>
          </a:xfrm>
          <a:prstGeom prst="rect">
            <a:avLst/>
          </a:prstGeom>
          <a:noFill/>
        </p:spPr>
        <p:txBody>
          <a:bodyPr wrap="none" rtlCol="0">
            <a:spAutoFit/>
          </a:bodyPr>
          <a:lstStyle/>
          <a:p>
            <a:r>
              <a:rPr lang="en-US" dirty="0" smtClean="0"/>
              <a:t>NO</a:t>
            </a:r>
            <a:endParaRPr lang="en-US" dirty="0"/>
          </a:p>
        </p:txBody>
      </p:sp>
      <p:sp>
        <p:nvSpPr>
          <p:cNvPr id="18" name="TextBox 17"/>
          <p:cNvSpPr txBox="1"/>
          <p:nvPr/>
        </p:nvSpPr>
        <p:spPr>
          <a:xfrm>
            <a:off x="5692213" y="1151835"/>
            <a:ext cx="550151" cy="369332"/>
          </a:xfrm>
          <a:prstGeom prst="rect">
            <a:avLst/>
          </a:prstGeom>
          <a:noFill/>
        </p:spPr>
        <p:txBody>
          <a:bodyPr wrap="none" rtlCol="0">
            <a:spAutoFit/>
          </a:bodyPr>
          <a:lstStyle/>
          <a:p>
            <a:r>
              <a:rPr lang="en-US" dirty="0" smtClean="0"/>
              <a:t>YES</a:t>
            </a:r>
            <a:endParaRPr lang="en-US" dirty="0"/>
          </a:p>
        </p:txBody>
      </p:sp>
      <p:sp>
        <p:nvSpPr>
          <p:cNvPr id="16" name="TextBox 15"/>
          <p:cNvSpPr txBox="1"/>
          <p:nvPr/>
        </p:nvSpPr>
        <p:spPr>
          <a:xfrm>
            <a:off x="7539964" y="1521167"/>
            <a:ext cx="2599716" cy="646331"/>
          </a:xfrm>
          <a:prstGeom prst="rect">
            <a:avLst/>
          </a:prstGeom>
          <a:noFill/>
        </p:spPr>
        <p:txBody>
          <a:bodyPr wrap="square" rtlCol="0">
            <a:spAutoFit/>
          </a:bodyPr>
          <a:lstStyle/>
          <a:p>
            <a:r>
              <a:rPr lang="en-US" dirty="0" smtClean="0">
                <a:latin typeface="Adobe Gothic Std B" panose="020B0800000000000000" pitchFamily="34" charset="-128"/>
                <a:ea typeface="Adobe Gothic Std B" panose="020B0800000000000000" pitchFamily="34" charset="-128"/>
              </a:rPr>
              <a:t>(Could be in form public notice, DEIS/EA)</a:t>
            </a:r>
            <a:endParaRPr lang="en-US" dirty="0">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2907143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822" t="17619" r="21718" b="15476"/>
          <a:stretch/>
        </p:blipFill>
        <p:spPr>
          <a:xfrm>
            <a:off x="874487" y="776118"/>
            <a:ext cx="7928427" cy="5103982"/>
          </a:xfrm>
          <a:prstGeom prst="rect">
            <a:avLst/>
          </a:prstGeom>
        </p:spPr>
      </p:pic>
      <p:sp>
        <p:nvSpPr>
          <p:cNvPr id="3" name="TextBox 2"/>
          <p:cNvSpPr txBox="1"/>
          <p:nvPr/>
        </p:nvSpPr>
        <p:spPr>
          <a:xfrm>
            <a:off x="129758" y="174718"/>
            <a:ext cx="5243743" cy="523220"/>
          </a:xfrm>
          <a:prstGeom prst="rect">
            <a:avLst/>
          </a:prstGeom>
          <a:noFill/>
        </p:spPr>
        <p:txBody>
          <a:bodyPr wrap="none" rtlCol="0">
            <a:spAutoFit/>
          </a:bodyPr>
          <a:lstStyle/>
          <a:p>
            <a:r>
              <a:rPr lang="en-US" sz="2800" dirty="0" smtClean="0">
                <a:latin typeface="Adobe Gothic Std B" panose="020B0800000000000000" pitchFamily="34" charset="-128"/>
                <a:ea typeface="Adobe Gothic Std B" panose="020B0800000000000000" pitchFamily="34" charset="-128"/>
              </a:rPr>
              <a:t>Essential Fish Habitat Contacts</a:t>
            </a:r>
            <a:endParaRPr lang="en-US" sz="2800" dirty="0">
              <a:latin typeface="Adobe Gothic Std B" panose="020B0800000000000000" pitchFamily="34" charset="-128"/>
              <a:ea typeface="Adobe Gothic Std B" panose="020B0800000000000000" pitchFamily="34" charset="-128"/>
            </a:endParaRPr>
          </a:p>
        </p:txBody>
      </p:sp>
      <p:sp>
        <p:nvSpPr>
          <p:cNvPr id="4" name="Rectangle 3"/>
          <p:cNvSpPr/>
          <p:nvPr/>
        </p:nvSpPr>
        <p:spPr>
          <a:xfrm>
            <a:off x="537029" y="6560236"/>
            <a:ext cx="8432800" cy="276999"/>
          </a:xfrm>
          <a:prstGeom prst="rect">
            <a:avLst/>
          </a:prstGeom>
        </p:spPr>
        <p:txBody>
          <a:bodyPr wrap="square">
            <a:spAutoFit/>
          </a:bodyPr>
          <a:lstStyle/>
          <a:p>
            <a:r>
              <a:rPr lang="en-US" sz="1200" dirty="0" smtClean="0"/>
              <a:t>https://www.fisheries.noaa.gov/contact-directory/regional-essential-fish-habitat-coordinators</a:t>
            </a:r>
            <a:endParaRPr lang="en-US" sz="1200" dirty="0"/>
          </a:p>
        </p:txBody>
      </p:sp>
    </p:spTree>
    <p:extLst>
      <p:ext uri="{BB962C8B-B14F-4D97-AF65-F5344CB8AC3E}">
        <p14:creationId xmlns:p14="http://schemas.microsoft.com/office/powerpoint/2010/main" val="2166996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758" y="174718"/>
            <a:ext cx="7588937" cy="523220"/>
          </a:xfrm>
          <a:prstGeom prst="rect">
            <a:avLst/>
          </a:prstGeom>
          <a:noFill/>
        </p:spPr>
        <p:txBody>
          <a:bodyPr wrap="none" rtlCol="0">
            <a:spAutoFit/>
          </a:bodyPr>
          <a:lstStyle/>
          <a:p>
            <a:r>
              <a:rPr lang="en-US" sz="2800" dirty="0" smtClean="0">
                <a:latin typeface="Adobe Gothic Std B" panose="020B0800000000000000" pitchFamily="34" charset="-128"/>
                <a:ea typeface="Adobe Gothic Std B" panose="020B0800000000000000" pitchFamily="34" charset="-128"/>
              </a:rPr>
              <a:t>Essential Fish Habitat Consultation Summary</a:t>
            </a:r>
            <a:endParaRPr lang="en-US" sz="2800" dirty="0">
              <a:latin typeface="Adobe Gothic Std B" panose="020B0800000000000000" pitchFamily="34" charset="-128"/>
              <a:ea typeface="Adobe Gothic Std B" panose="020B0800000000000000" pitchFamily="34" charset="-128"/>
            </a:endParaRPr>
          </a:p>
        </p:txBody>
      </p:sp>
      <p:sp>
        <p:nvSpPr>
          <p:cNvPr id="4" name="TextBox 3"/>
          <p:cNvSpPr txBox="1"/>
          <p:nvPr/>
        </p:nvSpPr>
        <p:spPr>
          <a:xfrm>
            <a:off x="718457" y="1045029"/>
            <a:ext cx="9405257" cy="347787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smtClean="0">
                <a:latin typeface="Adobe Gothic Std B" panose="020B0800000000000000" pitchFamily="34" charset="-128"/>
                <a:ea typeface="Adobe Gothic Std B" panose="020B0800000000000000" pitchFamily="34" charset="-128"/>
              </a:rPr>
              <a:t>Provisions for EFH are found within Magnuson-Stevens Act</a:t>
            </a:r>
          </a:p>
          <a:p>
            <a:pPr marL="285750" indent="-285750">
              <a:spcAft>
                <a:spcPts val="1200"/>
              </a:spcAft>
              <a:buFont typeface="Arial" panose="020B0604020202020204" pitchFamily="34" charset="0"/>
              <a:buChar char="•"/>
            </a:pPr>
            <a:r>
              <a:rPr lang="en-US" sz="2000" dirty="0" smtClean="0">
                <a:latin typeface="Adobe Gothic Std B" panose="020B0800000000000000" pitchFamily="34" charset="-128"/>
                <a:ea typeface="Adobe Gothic Std B" panose="020B0800000000000000" pitchFamily="34" charset="-128"/>
              </a:rPr>
              <a:t>If federal actions (including federally funded or permitted actions) will adversely impact EFH, an EFH consultation is required</a:t>
            </a:r>
          </a:p>
          <a:p>
            <a:pPr marL="285750" indent="-285750">
              <a:spcAft>
                <a:spcPts val="1200"/>
              </a:spcAft>
              <a:buFont typeface="Arial" panose="020B0604020202020204" pitchFamily="34" charset="0"/>
              <a:buChar char="•"/>
            </a:pPr>
            <a:r>
              <a:rPr lang="en-US" sz="2000" dirty="0" smtClean="0">
                <a:latin typeface="Adobe Gothic Std B" panose="020B0800000000000000" pitchFamily="34" charset="-128"/>
                <a:ea typeface="Adobe Gothic Std B" panose="020B0800000000000000" pitchFamily="34" charset="-128"/>
              </a:rPr>
              <a:t>Consultation process includes submittal of EFH Assessment document to NOAA Fisheries. This can be (and is encouraged to be) included with other environmental review documents such as those required for NEPA, CWA, ESA</a:t>
            </a:r>
          </a:p>
          <a:p>
            <a:pPr marL="285750" indent="-285750">
              <a:spcAft>
                <a:spcPts val="1200"/>
              </a:spcAft>
              <a:buFont typeface="Arial" panose="020B0604020202020204" pitchFamily="34" charset="0"/>
              <a:buChar char="•"/>
            </a:pPr>
            <a:r>
              <a:rPr lang="en-US" sz="2000" dirty="0" smtClean="0">
                <a:latin typeface="Adobe Gothic Std B" panose="020B0800000000000000" pitchFamily="34" charset="-128"/>
                <a:ea typeface="Adobe Gothic Std B" panose="020B0800000000000000" pitchFamily="34" charset="-128"/>
              </a:rPr>
              <a:t>NOAA Fisheries provides non-binding recommendations</a:t>
            </a:r>
          </a:p>
          <a:p>
            <a:pPr marL="285750" indent="-285750">
              <a:spcAft>
                <a:spcPts val="1200"/>
              </a:spcAft>
              <a:buFont typeface="Arial" panose="020B0604020202020204" pitchFamily="34" charset="0"/>
              <a:buChar char="•"/>
            </a:pPr>
            <a:endParaRPr lang="en-US" sz="2000" dirty="0">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rotWithShape="1">
          <a:blip r:embed="rId2"/>
          <a:srcRect t="16248" b="41238"/>
          <a:stretch/>
        </p:blipFill>
        <p:spPr>
          <a:xfrm>
            <a:off x="1145268" y="4310743"/>
            <a:ext cx="7143750" cy="2024744"/>
          </a:xfrm>
          <a:prstGeom prst="rect">
            <a:avLst/>
          </a:prstGeom>
        </p:spPr>
      </p:pic>
      <p:sp>
        <p:nvSpPr>
          <p:cNvPr id="6" name="TextBox 5"/>
          <p:cNvSpPr txBox="1"/>
          <p:nvPr/>
        </p:nvSpPr>
        <p:spPr>
          <a:xfrm>
            <a:off x="1074057" y="6335487"/>
            <a:ext cx="843501" cy="246221"/>
          </a:xfrm>
          <a:prstGeom prst="rect">
            <a:avLst/>
          </a:prstGeom>
          <a:noFill/>
        </p:spPr>
        <p:txBody>
          <a:bodyPr wrap="none" rtlCol="0">
            <a:spAutoFit/>
          </a:bodyPr>
          <a:lstStyle/>
          <a:p>
            <a:r>
              <a:rPr lang="en-US" sz="1000" dirty="0" smtClean="0"/>
              <a:t>NOAA NMFS</a:t>
            </a:r>
            <a:endParaRPr lang="en-US" sz="1000" dirty="0"/>
          </a:p>
        </p:txBody>
      </p:sp>
    </p:spTree>
    <p:extLst>
      <p:ext uri="{BB962C8B-B14F-4D97-AF65-F5344CB8AC3E}">
        <p14:creationId xmlns:p14="http://schemas.microsoft.com/office/powerpoint/2010/main" val="3284763790"/>
      </p:ext>
    </p:extLst>
  </p:cSld>
  <p:clrMapOvr>
    <a:masterClrMapping/>
  </p:clrMapOvr>
</p:sld>
</file>

<file path=ppt/theme/theme1.xml><?xml version="1.0" encoding="utf-8"?>
<a:theme xmlns:a="http://schemas.openxmlformats.org/drawingml/2006/main" name="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191</TotalTime>
  <Words>375</Words>
  <Application>Microsoft Office PowerPoint</Application>
  <PresentationFormat>Widescreen</PresentationFormat>
  <Paragraphs>63</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Adobe Gothic Std B</vt:lpstr>
      <vt:lpstr>Arial</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casmoot</dc:creator>
  <cp:lastModifiedBy>casmoot</cp:lastModifiedBy>
  <cp:revision>24</cp:revision>
  <dcterms:created xsi:type="dcterms:W3CDTF">2020-04-14T23:19:38Z</dcterms:created>
  <dcterms:modified xsi:type="dcterms:W3CDTF">2020-04-15T23:06:31Z</dcterms:modified>
</cp:coreProperties>
</file>